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1" r:id="rId2"/>
    <p:sldId id="265" r:id="rId3"/>
    <p:sldId id="266" r:id="rId4"/>
    <p:sldId id="277" r:id="rId5"/>
    <p:sldId id="267" r:id="rId6"/>
    <p:sldId id="268" r:id="rId7"/>
    <p:sldId id="269" r:id="rId8"/>
    <p:sldId id="271" r:id="rId9"/>
    <p:sldId id="272" r:id="rId10"/>
    <p:sldId id="273" r:id="rId11"/>
    <p:sldId id="348" r:id="rId12"/>
    <p:sldId id="279" r:id="rId13"/>
    <p:sldId id="280" r:id="rId14"/>
    <p:sldId id="281" r:id="rId15"/>
    <p:sldId id="282" r:id="rId16"/>
    <p:sldId id="339" r:id="rId17"/>
    <p:sldId id="340" r:id="rId18"/>
    <p:sldId id="341" r:id="rId19"/>
    <p:sldId id="342" r:id="rId20"/>
    <p:sldId id="343" r:id="rId21"/>
    <p:sldId id="344" r:id="rId22"/>
    <p:sldId id="345" r:id="rId23"/>
    <p:sldId id="346" r:id="rId24"/>
    <p:sldId id="338" r:id="rId25"/>
    <p:sldId id="283" r:id="rId26"/>
    <p:sldId id="284" r:id="rId27"/>
    <p:sldId id="347" r:id="rId28"/>
    <p:sldId id="363" r:id="rId29"/>
    <p:sldId id="364" r:id="rId30"/>
    <p:sldId id="365" r:id="rId31"/>
    <p:sldId id="285" r:id="rId32"/>
    <p:sldId id="286" r:id="rId33"/>
    <p:sldId id="287" r:id="rId34"/>
    <p:sldId id="288" r:id="rId35"/>
    <p:sldId id="289" r:id="rId36"/>
    <p:sldId id="290" r:id="rId37"/>
    <p:sldId id="335" r:id="rId38"/>
    <p:sldId id="317" r:id="rId39"/>
    <p:sldId id="336" r:id="rId40"/>
    <p:sldId id="337" r:id="rId41"/>
    <p:sldId id="318" r:id="rId42"/>
    <p:sldId id="319" r:id="rId43"/>
    <p:sldId id="349" r:id="rId44"/>
    <p:sldId id="350" r:id="rId45"/>
    <p:sldId id="351" r:id="rId46"/>
    <p:sldId id="320" r:id="rId47"/>
    <p:sldId id="321" r:id="rId48"/>
    <p:sldId id="322" r:id="rId49"/>
    <p:sldId id="323" r:id="rId50"/>
    <p:sldId id="355" r:id="rId51"/>
    <p:sldId id="324" r:id="rId52"/>
    <p:sldId id="325" r:id="rId53"/>
    <p:sldId id="326" r:id="rId54"/>
    <p:sldId id="328" r:id="rId55"/>
    <p:sldId id="357" r:id="rId56"/>
    <p:sldId id="353" r:id="rId57"/>
    <p:sldId id="329" r:id="rId58"/>
    <p:sldId id="354" r:id="rId59"/>
    <p:sldId id="330" r:id="rId60"/>
    <p:sldId id="356" r:id="rId61"/>
    <p:sldId id="331" r:id="rId62"/>
    <p:sldId id="333" r:id="rId63"/>
    <p:sldId id="334" r:id="rId64"/>
    <p:sldId id="358" r:id="rId65"/>
    <p:sldId id="359" r:id="rId66"/>
    <p:sldId id="360" r:id="rId67"/>
    <p:sldId id="361" r:id="rId68"/>
    <p:sldId id="362"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DDFFDD"/>
    <a:srgbClr val="006600"/>
    <a:srgbClr val="FFFFFF"/>
    <a:srgbClr val="005400"/>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08"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481F5C-2E28-4934-870A-544568A238E5}" type="datetimeFigureOut">
              <a:rPr lang="zh-CN" altLang="en-US" smtClean="0"/>
              <a:t>2021/6/26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0D5AAE-5954-4592-A1BC-84B916D5DA9F}" type="slidenum">
              <a:rPr lang="zh-CN" altLang="en-US" smtClean="0"/>
              <a:t>‹#›</a:t>
            </a:fld>
            <a:endParaRPr lang="zh-CN" altLang="en-US"/>
          </a:p>
        </p:txBody>
      </p:sp>
    </p:spTree>
    <p:extLst>
      <p:ext uri="{BB962C8B-B14F-4D97-AF65-F5344CB8AC3E}">
        <p14:creationId xmlns:p14="http://schemas.microsoft.com/office/powerpoint/2010/main" val="3063743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66482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234047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086336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76595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88971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51843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57951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43925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50234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326627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77950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49300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07045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902550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649931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743585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703130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z="1000" b="1" smtClean="0">
              <a:solidFill>
                <a:srgbClr val="000000"/>
              </a:solidFill>
              <a:latin typeface="TimesNewRomanPSMT"/>
            </a:endParaRPr>
          </a:p>
        </p:txBody>
      </p:sp>
    </p:spTree>
    <p:extLst>
      <p:ext uri="{BB962C8B-B14F-4D97-AF65-F5344CB8AC3E}">
        <p14:creationId xmlns:p14="http://schemas.microsoft.com/office/powerpoint/2010/main" val="3946189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047516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402263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499397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15160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85731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865236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95146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038087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74660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01109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73405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86910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368850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889267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59762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649836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59762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292337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76502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04154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358255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493064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205984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909898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14464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57374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573202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67213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smtClean="0"/>
          </a:p>
        </p:txBody>
      </p:sp>
    </p:spTree>
    <p:extLst>
      <p:ext uri="{BB962C8B-B14F-4D97-AF65-F5344CB8AC3E}">
        <p14:creationId xmlns:p14="http://schemas.microsoft.com/office/powerpoint/2010/main" val="20690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67183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48563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5276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slide" Target="slide46.xml"/><Relationship Id="rId4" Type="http://schemas.openxmlformats.org/officeDocument/2006/relationships/slide" Target="slide45.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6.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14.gif"/><Relationship Id="rId7" Type="http://schemas.openxmlformats.org/officeDocument/2006/relationships/slide" Target="slide19.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22.xml"/><Relationship Id="rId11" Type="http://schemas.openxmlformats.org/officeDocument/2006/relationships/image" Target="../media/image4.png"/><Relationship Id="rId5" Type="http://schemas.openxmlformats.org/officeDocument/2006/relationships/slide" Target="slide18.xml"/><Relationship Id="rId10" Type="http://schemas.openxmlformats.org/officeDocument/2006/relationships/image" Target="../media/image3.png"/><Relationship Id="rId4" Type="http://schemas.openxmlformats.org/officeDocument/2006/relationships/slide" Target="slide21.xml"/><Relationship Id="rId9" Type="http://schemas.openxmlformats.org/officeDocument/2006/relationships/slide" Target="slide20.xml"/></Relationships>
</file>

<file path=ppt/slides/_rels/slide1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image" Target="../media/image14.gif"/><Relationship Id="rId7" Type="http://schemas.openxmlformats.org/officeDocument/2006/relationships/slide" Target="slide22.xml"/><Relationship Id="rId12"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31.xml"/><Relationship Id="rId11" Type="http://schemas.openxmlformats.org/officeDocument/2006/relationships/slide" Target="slide12.xml"/><Relationship Id="rId5" Type="http://schemas.openxmlformats.org/officeDocument/2006/relationships/slide" Target="slide21.xml"/><Relationship Id="rId10" Type="http://schemas.openxmlformats.org/officeDocument/2006/relationships/image" Target="../media/image3.png"/><Relationship Id="rId4" Type="http://schemas.openxmlformats.org/officeDocument/2006/relationships/slide" Target="slide27.xml"/><Relationship Id="rId9" Type="http://schemas.openxmlformats.org/officeDocument/2006/relationships/slide" Target="slide23.xml"/></Relationships>
</file>

<file path=ppt/slides/_rels/slide1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39.xml"/><Relationship Id="rId7" Type="http://schemas.openxmlformats.org/officeDocument/2006/relationships/slide" Target="slide12.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4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5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1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slide" Target="slide58.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slide" Target="slide60.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6.jpe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4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45.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12.xml"/></Relationships>
</file>

<file path=ppt/slides/_rels/slide5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slide" Target="slide47.xml"/><Relationship Id="rId7"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8.jpe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5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12.xml"/></Relationships>
</file>

<file path=ppt/slides/_rels/slide6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0.jpe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4.gif"/></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hyperlink" Target="introduction%20of%20credit%20cards.mp3" TargetMode="Externa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slide" Target="slide64.xml"/><Relationship Id="rId5"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hyperlink" Target="Credit%20Card.mp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image" Target="../media/image14.gif"/><Relationship Id="rId4" Type="http://schemas.openxmlformats.org/officeDocument/2006/relationships/image" Target="../media/image3.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48680"/>
            <a:ext cx="842493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23607" y="1556792"/>
            <a:ext cx="3706464" cy="769441"/>
          </a:xfrm>
          <a:prstGeom prst="rect">
            <a:avLst/>
          </a:prstGeom>
        </p:spPr>
        <p:txBody>
          <a:bodyPr wrap="none">
            <a:spAutoFit/>
          </a:bodyPr>
          <a:lstStyle/>
          <a:p>
            <a:r>
              <a:rPr lang="en-US" altLang="zh-CN" sz="4400" b="1" dirty="0">
                <a:solidFill>
                  <a:srgbClr val="005400"/>
                </a:solidFill>
                <a:latin typeface="Tahoma" panose="020B0604030504040204" pitchFamily="34" charset="0"/>
                <a:ea typeface="Tahoma" panose="020B0604030504040204" pitchFamily="34" charset="0"/>
                <a:cs typeface="Tahoma" panose="020B0604030504040204" pitchFamily="34" charset="0"/>
              </a:rPr>
              <a:t>Money Talks</a:t>
            </a:r>
            <a:endParaRPr lang="zh-CN" altLang="en-US" sz="4400" b="1" dirty="0">
              <a:solidFill>
                <a:srgbClr val="005400"/>
              </a:solidFill>
              <a:latin typeface="Tahoma" panose="020B0604030504040204" pitchFamily="34" charset="0"/>
              <a:cs typeface="Tahoma" panose="020B0604030504040204" pitchFamily="34" charset="0"/>
            </a:endParaRPr>
          </a:p>
        </p:txBody>
      </p:sp>
      <p:sp>
        <p:nvSpPr>
          <p:cNvPr id="4" name="TextBox 3"/>
          <p:cNvSpPr txBox="1"/>
          <p:nvPr/>
        </p:nvSpPr>
        <p:spPr>
          <a:xfrm>
            <a:off x="373114" y="429178"/>
            <a:ext cx="3744416" cy="584775"/>
          </a:xfrm>
          <a:prstGeom prst="rect">
            <a:avLst/>
          </a:prstGeom>
          <a:noFill/>
        </p:spPr>
        <p:txBody>
          <a:bodyPr wrap="square" rtlCol="0">
            <a:spAutoFit/>
          </a:bodyPr>
          <a:lstStyle/>
          <a:p>
            <a:r>
              <a:rPr lang="en-US" altLang="zh-CN" sz="3200" b="1" dirty="0" smtClean="0">
                <a:latin typeface="Broadway" panose="04040905080B02020502" pitchFamily="82" charset="0"/>
              </a:rPr>
              <a:t>Unit Four</a:t>
            </a:r>
            <a:endParaRPr lang="zh-CN" altLang="en-US" sz="3200" b="1" dirty="0">
              <a:latin typeface="Broadway" panose="04040905080B02020502" pitchFamily="82" charset="0"/>
            </a:endParaRPr>
          </a:p>
        </p:txBody>
      </p:sp>
      <p:sp>
        <p:nvSpPr>
          <p:cNvPr id="6" name="AutoShape 6" descr="“The credit card trap”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0267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1291" name="Rectangle 11"/>
          <p:cNvSpPr>
            <a:spLocks noChangeArrowheads="1"/>
          </p:cNvSpPr>
          <p:nvPr/>
        </p:nvSpPr>
        <p:spPr bwMode="auto">
          <a:xfrm>
            <a:off x="1633613" y="2204863"/>
            <a:ext cx="7272808" cy="4450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363538" eaLnBrk="0" hangingPunct="0">
              <a:tabLst>
                <a:tab pos="261938" algn="l"/>
              </a:tabLst>
              <a:defRPr kumimoji="1" sz="2800">
                <a:solidFill>
                  <a:schemeClr val="hlink"/>
                </a:solidFill>
                <a:latin typeface="Times New Roman" pitchFamily="18" charset="0"/>
                <a:ea typeface="宋体" pitchFamily="2" charset="-122"/>
              </a:defRPr>
            </a:lvl1pPr>
            <a:lvl2pPr marL="885825" indent="-342900" defTabSz="363538" eaLnBrk="0" hangingPunct="0">
              <a:tabLst>
                <a:tab pos="261938" algn="l"/>
              </a:tabLst>
              <a:defRPr kumimoji="1" sz="2800">
                <a:solidFill>
                  <a:schemeClr val="hlink"/>
                </a:solidFill>
                <a:latin typeface="Times New Roman" pitchFamily="18" charset="0"/>
                <a:ea typeface="宋体" pitchFamily="2" charset="-122"/>
              </a:defRPr>
            </a:lvl2pPr>
            <a:lvl3pPr marL="1143000" indent="-228600" defTabSz="363538" eaLnBrk="0" hangingPunct="0">
              <a:tabLst>
                <a:tab pos="261938" algn="l"/>
              </a:tabLst>
              <a:defRPr kumimoji="1" sz="2800">
                <a:solidFill>
                  <a:schemeClr val="hlink"/>
                </a:solidFill>
                <a:latin typeface="Times New Roman" pitchFamily="18" charset="0"/>
                <a:ea typeface="宋体" pitchFamily="2" charset="-122"/>
              </a:defRPr>
            </a:lvl3pPr>
            <a:lvl4pPr marL="1600200" indent="-228600" defTabSz="363538" eaLnBrk="0" hangingPunct="0">
              <a:tabLst>
                <a:tab pos="261938" algn="l"/>
              </a:tabLst>
              <a:defRPr kumimoji="1" sz="2800">
                <a:solidFill>
                  <a:schemeClr val="hlink"/>
                </a:solidFill>
                <a:latin typeface="Times New Roman" pitchFamily="18" charset="0"/>
                <a:ea typeface="宋体" pitchFamily="2" charset="-122"/>
              </a:defRPr>
            </a:lvl4pPr>
            <a:lvl5pPr marL="2057400" indent="-228600" defTabSz="363538" eaLnBrk="0" hangingPunct="0">
              <a:tabLst>
                <a:tab pos="261938" algn="l"/>
              </a:tabLst>
              <a:defRPr kumimoji="1" sz="2800">
                <a:solidFill>
                  <a:schemeClr val="hlink"/>
                </a:solidFill>
                <a:latin typeface="Times New Roman" pitchFamily="18" charset="0"/>
                <a:ea typeface="宋体" pitchFamily="2" charset="-122"/>
              </a:defRPr>
            </a:lvl5pPr>
            <a:lvl6pPr marL="2514600" indent="-228600" defTabSz="363538"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6pPr>
            <a:lvl7pPr marL="2971800" indent="-228600" defTabSz="363538"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7pPr>
            <a:lvl8pPr marL="3429000" indent="-228600" defTabSz="363538"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8pPr>
            <a:lvl9pPr marL="3886200" indent="-228600" defTabSz="363538"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9pPr>
          </a:lstStyle>
          <a:p>
            <a:pPr lvl="1" eaLnBrk="1" hangingPunct="1">
              <a:lnSpc>
                <a:spcPct val="110000"/>
              </a:lnSpc>
              <a:spcBef>
                <a:spcPct val="40000"/>
              </a:spcBef>
              <a:buFont typeface="Wingdings" pitchFamily="2" charset="2"/>
              <a:buChar char="l"/>
            </a:pPr>
            <a:r>
              <a:rPr kumimoji="0" lang="en-US" altLang="zh-CN" sz="2400" dirty="0" smtClean="0">
                <a:solidFill>
                  <a:srgbClr val="0066CC"/>
                </a:solidFill>
                <a:latin typeface="Century" panose="02040604050505020304" pitchFamily="18" charset="0"/>
                <a:cs typeface="Times New Roman" pitchFamily="18" charset="0"/>
              </a:rPr>
              <a:t>Improper </a:t>
            </a:r>
            <a:r>
              <a:rPr kumimoji="0" lang="en-US" altLang="zh-CN" sz="2400" dirty="0">
                <a:solidFill>
                  <a:srgbClr val="0066CC"/>
                </a:solidFill>
                <a:latin typeface="Century" panose="02040604050505020304" pitchFamily="18" charset="0"/>
                <a:cs typeface="Times New Roman" pitchFamily="18" charset="0"/>
              </a:rPr>
              <a:t>use can damage credit rating</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Higher risk for impulsive buying and overspending</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Debt trap when used unwisely</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Expensive way to borrow due to high interest rates</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Less to spend in the future due to paying off purchases </a:t>
            </a:r>
            <a:r>
              <a:rPr kumimoji="0" lang="en-US" altLang="zh-CN" sz="2400" dirty="0" smtClean="0">
                <a:solidFill>
                  <a:srgbClr val="0066CC"/>
                </a:solidFill>
                <a:latin typeface="Century" panose="02040604050505020304" pitchFamily="18" charset="0"/>
                <a:cs typeface="Times New Roman" pitchFamily="18" charset="0"/>
              </a:rPr>
              <a:t>from the past</a:t>
            </a:r>
            <a:endParaRPr kumimoji="0" lang="en-US" altLang="zh-CN" sz="2400" dirty="0">
              <a:solidFill>
                <a:srgbClr val="0066CC"/>
              </a:solidFill>
              <a:latin typeface="Century" panose="02040604050505020304" pitchFamily="18" charset="0"/>
              <a:cs typeface="Times New Roman" pitchFamily="18" charset="0"/>
            </a:endParaRP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Possible hidden fees &amp; surcharges</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Privacy is an increasing concern</a:t>
            </a:r>
          </a:p>
          <a:p>
            <a:pPr lvl="1" eaLnBrk="1" hangingPunct="1">
              <a:spcBef>
                <a:spcPct val="10000"/>
              </a:spcBef>
              <a:buFont typeface="Wingdings" pitchFamily="2" charset="2"/>
              <a:buChar char="l"/>
            </a:pPr>
            <a:r>
              <a:rPr kumimoji="0" lang="en-US" altLang="zh-CN" sz="2400" dirty="0">
                <a:solidFill>
                  <a:srgbClr val="0066CC"/>
                </a:solidFill>
                <a:latin typeface="Century" panose="02040604050505020304" pitchFamily="18" charset="0"/>
                <a:cs typeface="Times New Roman" pitchFamily="18" charset="0"/>
              </a:rPr>
              <a:t>Identity theft easier</a:t>
            </a: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Warm-up</a:t>
            </a:r>
            <a:endParaRPr lang="zh-CN" altLang="en-US" sz="4800" b="1" dirty="0">
              <a:solidFill>
                <a:srgbClr val="DDFFDD"/>
              </a:solidFill>
            </a:endParaRPr>
          </a:p>
        </p:txBody>
      </p:sp>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2856"/>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77886" y="1550697"/>
            <a:ext cx="8170827" cy="523220"/>
          </a:xfrm>
          <a:prstGeom prst="rect">
            <a:avLst/>
          </a:prstGeom>
        </p:spPr>
        <p:txBody>
          <a:bodyPr wrap="none">
            <a:spAutoFit/>
          </a:bodyPr>
          <a:lstStyle/>
          <a:p>
            <a:r>
              <a:rPr lang="en-US" altLang="zh-CN" sz="2800" dirty="0">
                <a:latin typeface="Century Schoolbook" panose="02040604050505020304" pitchFamily="18" charset="0"/>
              </a:rPr>
              <a:t>5. What are the dangers of having a credit card?</a:t>
            </a:r>
          </a:p>
        </p:txBody>
      </p:sp>
    </p:spTree>
    <p:extLst>
      <p:ext uri="{BB962C8B-B14F-4D97-AF65-F5344CB8AC3E}">
        <p14:creationId xmlns:p14="http://schemas.microsoft.com/office/powerpoint/2010/main" val="8498894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1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1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12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12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12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129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2129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21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Text Organization  </a:t>
            </a:r>
            <a:endParaRPr lang="zh-CN" altLang="en-US" sz="4800" b="1" dirty="0">
              <a:solidFill>
                <a:srgbClr val="DDFFDD"/>
              </a:solidFill>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614" y="1711110"/>
            <a:ext cx="8132763" cy="475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376924" y="5085184"/>
            <a:ext cx="6318141" cy="923330"/>
          </a:xfrm>
          <a:prstGeom prst="rect">
            <a:avLst/>
          </a:prstGeom>
          <a:noFill/>
        </p:spPr>
        <p:txBody>
          <a:bodyPr wrap="none" lIns="91440" tIns="45720" rIns="91440" bIns="45720">
            <a:spAutoFit/>
          </a:bodyPr>
          <a:lstStyle/>
          <a:p>
            <a:pPr algn="ctr"/>
            <a:r>
              <a:rPr lang="en-US" altLang="zh-CN"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The </a:t>
            </a:r>
            <a:r>
              <a:rPr lang="en-US" altLang="zh-CN" sz="54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Credit Card Trap </a:t>
            </a:r>
            <a:endParaRPr lang="en-US" altLang="zh-CN"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521714371"/>
      </p:ext>
    </p:extLst>
  </p:cSld>
  <p:clrMapOvr>
    <a:masterClrMapping/>
  </p:clrMapOvr>
  <p:transition>
    <p:split orient="vert"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9" name="Oval 9">
            <a:hlinkClick r:id="rId4" action="ppaction://hlinksldjump"/>
          </p:cNvPr>
          <p:cNvSpPr>
            <a:spLocks noChangeArrowheads="1"/>
          </p:cNvSpPr>
          <p:nvPr/>
        </p:nvSpPr>
        <p:spPr bwMode="auto">
          <a:xfrm>
            <a:off x="3603625" y="1535113"/>
            <a:ext cx="1905000" cy="673100"/>
          </a:xfrm>
          <a:prstGeom prst="ellipse">
            <a:avLst/>
          </a:prstGeom>
          <a:ln w="28575">
            <a:headEnd/>
            <a:tailEnd/>
          </a:ln>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r>
              <a:rPr lang="en-US" altLang="zh-CN" sz="2600" b="1" dirty="0">
                <a:solidFill>
                  <a:schemeClr val="tx1"/>
                </a:solidFill>
                <a:latin typeface="Century Gothic" pitchFamily="34" charset="0"/>
              </a:rPr>
              <a:t>Story 2</a:t>
            </a:r>
          </a:p>
        </p:txBody>
      </p:sp>
      <p:sp>
        <p:nvSpPr>
          <p:cNvPr id="21511" name="Oval 12">
            <a:hlinkClick r:id="rId5" action="ppaction://hlinksldjump"/>
          </p:cNvPr>
          <p:cNvSpPr>
            <a:spLocks noChangeArrowheads="1"/>
          </p:cNvSpPr>
          <p:nvPr/>
        </p:nvSpPr>
        <p:spPr bwMode="auto">
          <a:xfrm>
            <a:off x="6950075" y="1535113"/>
            <a:ext cx="1798638" cy="673100"/>
          </a:xfrm>
          <a:prstGeom prst="ellipse">
            <a:avLst/>
          </a:prstGeom>
          <a:ln w="28575">
            <a:headEnd/>
            <a:tailEnd/>
          </a:ln>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10000"/>
              </a:spcBef>
            </a:pPr>
            <a:r>
              <a:rPr lang="en-US" altLang="zh-CN" sz="2600" b="1" dirty="0">
                <a:solidFill>
                  <a:schemeClr val="tx1"/>
                </a:solidFill>
                <a:latin typeface="Century Gothic" pitchFamily="34" charset="0"/>
              </a:rPr>
              <a:t>Story 3</a:t>
            </a:r>
          </a:p>
        </p:txBody>
      </p:sp>
      <p:sp>
        <p:nvSpPr>
          <p:cNvPr id="21513" name="AutoShape 22"/>
          <p:cNvSpPr>
            <a:spLocks noChangeArrowheads="1"/>
          </p:cNvSpPr>
          <p:nvPr/>
        </p:nvSpPr>
        <p:spPr bwMode="auto">
          <a:xfrm>
            <a:off x="1103313" y="2714625"/>
            <a:ext cx="7053262" cy="1931988"/>
          </a:xfrm>
          <a:prstGeom prst="roundRect">
            <a:avLst>
              <a:gd name="adj" fmla="val 16667"/>
            </a:avLst>
          </a:prstGeom>
          <a:ln w="28575">
            <a:headEnd/>
            <a:tailEnd/>
          </a:ln>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r>
              <a:rPr lang="en-US" altLang="zh-CN" sz="2400" b="1">
                <a:solidFill>
                  <a:schemeClr val="tx1"/>
                </a:solidFill>
                <a:latin typeface="Century Gothic" pitchFamily="34" charset="0"/>
              </a:rPr>
              <a:t>Main idea:</a:t>
            </a:r>
            <a:br>
              <a:rPr lang="en-US" altLang="zh-CN" sz="2400" b="1">
                <a:solidFill>
                  <a:schemeClr val="tx1"/>
                </a:solidFill>
                <a:latin typeface="Century Gothic" pitchFamily="34" charset="0"/>
              </a:rPr>
            </a:br>
            <a:r>
              <a:rPr lang="en-US" altLang="zh-CN" sz="2400" b="1">
                <a:solidFill>
                  <a:schemeClr val="tx1"/>
                </a:solidFill>
                <a:latin typeface="Century Gothic" pitchFamily="34" charset="0"/>
              </a:rPr>
              <a:t> </a:t>
            </a:r>
            <a:br>
              <a:rPr lang="en-US" altLang="zh-CN" sz="2400" b="1">
                <a:solidFill>
                  <a:schemeClr val="tx1"/>
                </a:solidFill>
                <a:latin typeface="Century Gothic" pitchFamily="34" charset="0"/>
              </a:rPr>
            </a:br>
            <a:endParaRPr lang="en-US" altLang="zh-CN" sz="2400" b="1">
              <a:solidFill>
                <a:schemeClr val="tx1"/>
              </a:solidFill>
              <a:latin typeface="Century Gothic" pitchFamily="34" charset="0"/>
            </a:endParaRPr>
          </a:p>
          <a:p>
            <a:pPr algn="ctr" eaLnBrk="1" hangingPunct="1"/>
            <a:endParaRPr lang="en-US" altLang="zh-CN" sz="2400" b="1">
              <a:solidFill>
                <a:schemeClr val="tx1"/>
              </a:solidFill>
              <a:latin typeface="Century Gothic" pitchFamily="34" charset="0"/>
            </a:endParaRPr>
          </a:p>
        </p:txBody>
      </p:sp>
      <p:sp>
        <p:nvSpPr>
          <p:cNvPr id="21514" name="Line 25">
            <a:hlinkClick r:id="rId6" action="ppaction://hlinksldjump"/>
          </p:cNvPr>
          <p:cNvSpPr>
            <a:spLocks noChangeShapeType="1"/>
          </p:cNvSpPr>
          <p:nvPr/>
        </p:nvSpPr>
        <p:spPr bwMode="auto">
          <a:xfrm>
            <a:off x="1331913" y="2205038"/>
            <a:ext cx="431800" cy="647700"/>
          </a:xfrm>
          <a:prstGeom prst="line">
            <a:avLst/>
          </a:prstGeom>
          <a:noFill/>
          <a:ln w="76200" cmpd="tri">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15" name="Oval 28">
            <a:hlinkClick r:id="rId7" action="ppaction://hlinksldjump"/>
          </p:cNvPr>
          <p:cNvSpPr>
            <a:spLocks noChangeArrowheads="1"/>
          </p:cNvSpPr>
          <p:nvPr/>
        </p:nvSpPr>
        <p:spPr bwMode="auto">
          <a:xfrm>
            <a:off x="506413" y="1535113"/>
            <a:ext cx="1833562" cy="673100"/>
          </a:xfrm>
          <a:prstGeom prst="ellipse">
            <a:avLst/>
          </a:prstGeom>
          <a:ln w="28575">
            <a:headEnd/>
            <a:tailEnd/>
          </a:ln>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r>
              <a:rPr lang="en-US" altLang="zh-CN" sz="2600" b="1" dirty="0">
                <a:solidFill>
                  <a:schemeClr val="tx1"/>
                </a:solidFill>
                <a:latin typeface="Century Gothic" pitchFamily="34" charset="0"/>
              </a:rPr>
              <a:t>Story 1</a:t>
            </a:r>
          </a:p>
        </p:txBody>
      </p:sp>
      <p:sp>
        <p:nvSpPr>
          <p:cNvPr id="21516" name="Line 29">
            <a:hlinkClick r:id="rId6" action="ppaction://hlinksldjump"/>
          </p:cNvPr>
          <p:cNvSpPr>
            <a:spLocks noChangeShapeType="1"/>
          </p:cNvSpPr>
          <p:nvPr/>
        </p:nvSpPr>
        <p:spPr bwMode="auto">
          <a:xfrm flipH="1">
            <a:off x="4500563" y="2205038"/>
            <a:ext cx="0" cy="647700"/>
          </a:xfrm>
          <a:prstGeom prst="line">
            <a:avLst/>
          </a:prstGeom>
          <a:noFill/>
          <a:ln w="76200" cmpd="tri">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17" name="Line 37"/>
          <p:cNvSpPr>
            <a:spLocks noChangeShapeType="1"/>
          </p:cNvSpPr>
          <p:nvPr/>
        </p:nvSpPr>
        <p:spPr bwMode="auto">
          <a:xfrm flipH="1">
            <a:off x="4500563" y="4221163"/>
            <a:ext cx="71437" cy="576262"/>
          </a:xfrm>
          <a:prstGeom prst="line">
            <a:avLst/>
          </a:prstGeom>
          <a:noFill/>
          <a:ln w="76200" cmpd="tri">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518" name="AutoShape 38"/>
          <p:cNvSpPr>
            <a:spLocks noChangeArrowheads="1"/>
          </p:cNvSpPr>
          <p:nvPr/>
        </p:nvSpPr>
        <p:spPr bwMode="auto">
          <a:xfrm>
            <a:off x="2165350" y="4826000"/>
            <a:ext cx="5064125" cy="1527175"/>
          </a:xfrm>
          <a:prstGeom prst="roundRect">
            <a:avLst>
              <a:gd name="adj" fmla="val 16667"/>
            </a:avLst>
          </a:prstGeom>
          <a:ln w="28575">
            <a:headEnd/>
            <a:tailEnd/>
          </a:ln>
        </p:spPr>
        <p:style>
          <a:lnRef idx="1">
            <a:schemeClr val="accent3"/>
          </a:lnRef>
          <a:fillRef idx="2">
            <a:schemeClr val="accent3"/>
          </a:fillRef>
          <a:effectRef idx="1">
            <a:schemeClr val="accent3"/>
          </a:effectRef>
          <a:fontRef idx="minor">
            <a:schemeClr val="dk1"/>
          </a:fontRef>
        </p:style>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r>
              <a:rPr lang="en-US" altLang="zh-CN" sz="2400" b="1">
                <a:solidFill>
                  <a:schemeClr val="tx1"/>
                </a:solidFill>
                <a:latin typeface="Century Gothic" pitchFamily="34" charset="0"/>
              </a:rPr>
              <a:t>Solution: </a:t>
            </a:r>
            <a:br>
              <a:rPr lang="en-US" altLang="zh-CN" sz="2400" b="1">
                <a:solidFill>
                  <a:schemeClr val="tx1"/>
                </a:solidFill>
                <a:latin typeface="Century Gothic" pitchFamily="34" charset="0"/>
              </a:rPr>
            </a:br>
            <a:endParaRPr lang="en-US" altLang="zh-CN" sz="2400" b="1">
              <a:solidFill>
                <a:schemeClr val="tx1"/>
              </a:solidFill>
              <a:latin typeface="Century Gothic" pitchFamily="34" charset="0"/>
            </a:endParaRPr>
          </a:p>
          <a:p>
            <a:pPr algn="ctr" eaLnBrk="1" hangingPunct="1"/>
            <a:endParaRPr lang="en-US" altLang="zh-CN" sz="2400" b="1">
              <a:solidFill>
                <a:schemeClr val="tx1"/>
              </a:solidFill>
              <a:latin typeface="Century Gothic" pitchFamily="34" charset="0"/>
            </a:endParaRPr>
          </a:p>
        </p:txBody>
      </p:sp>
      <p:sp>
        <p:nvSpPr>
          <p:cNvPr id="1139735" name="Rectangle 23"/>
          <p:cNvSpPr>
            <a:spLocks noChangeArrowheads="1"/>
          </p:cNvSpPr>
          <p:nvPr/>
        </p:nvSpPr>
        <p:spPr bwMode="auto">
          <a:xfrm>
            <a:off x="2195513" y="5373688"/>
            <a:ext cx="48958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0066CC"/>
                </a:solidFill>
                <a:latin typeface="Century Gothic" pitchFamily="34" charset="0"/>
                <a:cs typeface="Times New Roman" pitchFamily="18" charset="0"/>
              </a:rPr>
              <a:t>cutting ourselves off from the bank</a:t>
            </a:r>
          </a:p>
        </p:txBody>
      </p:sp>
      <p:sp>
        <p:nvSpPr>
          <p:cNvPr id="1139751" name="Rectangle 39"/>
          <p:cNvSpPr>
            <a:spLocks noChangeArrowheads="1"/>
          </p:cNvSpPr>
          <p:nvPr/>
        </p:nvSpPr>
        <p:spPr bwMode="auto">
          <a:xfrm>
            <a:off x="1116013" y="3284538"/>
            <a:ext cx="712946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5000"/>
              </a:lnSpc>
              <a:spcBef>
                <a:spcPct val="0"/>
              </a:spcBef>
            </a:pPr>
            <a:r>
              <a:rPr kumimoji="0" lang="en-US" altLang="zh-CN" sz="2400" b="1" dirty="0">
                <a:solidFill>
                  <a:srgbClr val="0066CC"/>
                </a:solidFill>
                <a:latin typeface="Century Gothic" pitchFamily="34" charset="0"/>
                <a:cs typeface="Times New Roman" pitchFamily="18" charset="0"/>
              </a:rPr>
              <a:t>Banks set traps which appeal to our vanity and greed and sometimes to our basic need for survival.</a:t>
            </a:r>
            <a:r>
              <a:rPr lang="en-US" altLang="zh-CN" sz="2400" b="1" dirty="0">
                <a:solidFill>
                  <a:srgbClr val="003366"/>
                </a:solidFill>
                <a:latin typeface="Century Gothic" pitchFamily="34" charset="0"/>
              </a:rPr>
              <a:t> </a:t>
            </a:r>
          </a:p>
        </p:txBody>
      </p:sp>
      <p:pic>
        <p:nvPicPr>
          <p:cNvPr id="23" name="Picture 3">
            <a:hlinkClick r:id="rId8" action="ppaction://hlinksldjump"/>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a:t>
            </a:r>
            <a:r>
              <a:rPr lang="en-US" altLang="zh-CN" sz="4800" b="1" dirty="0" smtClean="0">
                <a:solidFill>
                  <a:srgbClr val="DDFFDD"/>
                </a:solidFill>
              </a:rPr>
              <a:t>Organization</a:t>
            </a:r>
            <a:endParaRPr lang="zh-CN" altLang="en-US" sz="4800" b="1" dirty="0">
              <a:solidFill>
                <a:srgbClr val="DDFFDD"/>
              </a:solidFill>
            </a:endParaRPr>
          </a:p>
        </p:txBody>
      </p:sp>
      <p:sp>
        <p:nvSpPr>
          <p:cNvPr id="21510" name="Line 10">
            <a:hlinkClick r:id="rId6" action="ppaction://hlinksldjump"/>
          </p:cNvPr>
          <p:cNvSpPr>
            <a:spLocks noChangeShapeType="1"/>
          </p:cNvSpPr>
          <p:nvPr/>
        </p:nvSpPr>
        <p:spPr bwMode="auto">
          <a:xfrm flipH="1">
            <a:off x="7740650" y="2205038"/>
            <a:ext cx="215900" cy="647700"/>
          </a:xfrm>
          <a:prstGeom prst="line">
            <a:avLst/>
          </a:prstGeom>
          <a:noFill/>
          <a:ln w="76200" cmpd="tri">
            <a:solidFill>
              <a:srgbClr val="8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Tree>
    <p:extLst>
      <p:ext uri="{BB962C8B-B14F-4D97-AF65-F5344CB8AC3E}">
        <p14:creationId xmlns:p14="http://schemas.microsoft.com/office/powerpoint/2010/main" val="244251524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97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9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735" grpId="0"/>
      <p:bldP spid="113975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4" name="Rectangle 11"/>
          <p:cNvSpPr>
            <a:spLocks noGrp="1"/>
          </p:cNvSpPr>
          <p:nvPr>
            <p:ph type="body" sz="half" idx="1"/>
          </p:nvPr>
        </p:nvSpPr>
        <p:spPr>
          <a:xfrm>
            <a:off x="505619" y="2492896"/>
            <a:ext cx="8280400" cy="4103687"/>
          </a:xfrm>
        </p:spPr>
        <p:txBody>
          <a:bodyPr/>
          <a:lstStyle/>
          <a:p>
            <a:pPr marL="457200" indent="-457200" eaLnBrk="1" hangingPunct="1">
              <a:lnSpc>
                <a:spcPct val="115000"/>
              </a:lnSpc>
              <a:buClr>
                <a:schemeClr val="tx1"/>
              </a:buClr>
              <a:buFont typeface="Arial" pitchFamily="34" charset="0"/>
              <a:buAutoNum type="arabicPeriod"/>
            </a:pPr>
            <a:r>
              <a:rPr lang="en-US" altLang="zh-CN" sz="2400" b="0" dirty="0" smtClean="0"/>
              <a:t>Why did the author desire to apply for a gold card</a:t>
            </a:r>
            <a:r>
              <a:rPr lang="en-US" altLang="zh-CN" sz="2400" b="0" dirty="0" smtClean="0">
                <a:latin typeface="Arial Unicode MS" pitchFamily="34" charset="-122"/>
                <a:ea typeface="Arial Unicode MS" pitchFamily="34" charset="-122"/>
                <a:cs typeface="Arial Unicode MS" pitchFamily="34" charset="-122"/>
              </a:rPr>
              <a:t>?</a:t>
            </a:r>
          </a:p>
          <a:p>
            <a:pPr marL="457200" indent="-457200" eaLnBrk="1" hangingPunct="1">
              <a:lnSpc>
                <a:spcPct val="115000"/>
              </a:lnSpc>
              <a:buClr>
                <a:schemeClr val="tx1"/>
              </a:buClr>
              <a:buFont typeface="Arial" pitchFamily="34" charset="0"/>
              <a:buAutoNum type="arabicPeriod"/>
            </a:pPr>
            <a:r>
              <a:rPr lang="en-US" altLang="zh-CN" sz="2400" b="0" dirty="0" smtClean="0"/>
              <a:t>Which sort of customers do credit card companies want</a:t>
            </a:r>
            <a:r>
              <a:rPr lang="en-US" altLang="zh-CN" sz="2400" b="0" dirty="0" smtClean="0">
                <a:latin typeface="Arial Unicode MS" pitchFamily="34" charset="-122"/>
                <a:ea typeface="Arial Unicode MS" pitchFamily="34" charset="-122"/>
                <a:cs typeface="Arial Unicode MS" pitchFamily="34" charset="-122"/>
              </a:rPr>
              <a:t>?</a:t>
            </a:r>
          </a:p>
          <a:p>
            <a:pPr marL="457200" indent="-457200" eaLnBrk="1" hangingPunct="1">
              <a:lnSpc>
                <a:spcPct val="115000"/>
              </a:lnSpc>
              <a:buClr>
                <a:schemeClr val="tx1"/>
              </a:buClr>
              <a:buFont typeface="Arial" pitchFamily="34" charset="0"/>
              <a:buAutoNum type="arabicPeriod"/>
            </a:pPr>
            <a:r>
              <a:rPr lang="en-US" altLang="zh-CN" sz="2400" b="0" dirty="0" smtClean="0"/>
              <a:t>How do credit card companies lure poor students into applying for a credit card</a:t>
            </a:r>
            <a:r>
              <a:rPr lang="en-US" altLang="zh-CN" sz="2400" b="0" dirty="0" smtClean="0">
                <a:latin typeface="Arial Unicode MS" pitchFamily="34" charset="-122"/>
                <a:ea typeface="Arial Unicode MS" pitchFamily="34" charset="-122"/>
                <a:cs typeface="Arial Unicode MS" pitchFamily="34" charset="-122"/>
              </a:rPr>
              <a:t>?</a:t>
            </a:r>
            <a:r>
              <a:rPr lang="en-US" altLang="zh-CN" sz="2400" b="0" dirty="0" smtClean="0"/>
              <a:t> </a:t>
            </a:r>
          </a:p>
          <a:p>
            <a:pPr marL="457200" indent="-457200" eaLnBrk="1" hangingPunct="1">
              <a:lnSpc>
                <a:spcPct val="115000"/>
              </a:lnSpc>
              <a:buClr>
                <a:schemeClr val="tx1"/>
              </a:buClr>
              <a:buFont typeface="Arial" pitchFamily="34" charset="0"/>
              <a:buAutoNum type="arabicPeriod"/>
            </a:pPr>
            <a:r>
              <a:rPr lang="en-US" altLang="zh-CN" sz="2400" b="0" dirty="0" smtClean="0"/>
              <a:t>What did Kelly have to pay when she went over the limit on her overdraft</a:t>
            </a:r>
            <a:r>
              <a:rPr lang="en-US" altLang="zh-CN" sz="2400" b="0" dirty="0" smtClean="0">
                <a:latin typeface="Arial Unicode MS" pitchFamily="34" charset="-122"/>
                <a:ea typeface="Arial Unicode MS" pitchFamily="34" charset="-122"/>
                <a:cs typeface="Arial Unicode MS" pitchFamily="34" charset="-122"/>
              </a:rPr>
              <a:t>?</a:t>
            </a:r>
          </a:p>
          <a:p>
            <a:pPr marL="457200" indent="-457200" eaLnBrk="1" hangingPunct="1">
              <a:lnSpc>
                <a:spcPct val="115000"/>
              </a:lnSpc>
              <a:buClr>
                <a:schemeClr val="tx1"/>
              </a:buClr>
              <a:buFont typeface="Arial" pitchFamily="34" charset="0"/>
              <a:buAutoNum type="arabicPeriod"/>
            </a:pPr>
            <a:r>
              <a:rPr lang="en-US" altLang="zh-CN" sz="2400" b="0" dirty="0" smtClean="0"/>
              <a:t>Why was Kelly recorded as a bad credit risk</a:t>
            </a:r>
            <a:r>
              <a:rPr lang="en-US" altLang="zh-CN" sz="2400" b="0" dirty="0" smtClean="0">
                <a:latin typeface="Arial Unicode MS" pitchFamily="34" charset="-122"/>
                <a:ea typeface="Arial Unicode MS" pitchFamily="34" charset="-122"/>
                <a:cs typeface="Arial Unicode MS" pitchFamily="34" charset="-122"/>
              </a:rPr>
              <a:t>?</a:t>
            </a:r>
            <a:r>
              <a:rPr lang="en-US" altLang="zh-CN" sz="2400" b="0" dirty="0" smtClean="0"/>
              <a:t> How did it affect her life</a:t>
            </a:r>
            <a:r>
              <a:rPr lang="en-US" altLang="zh-CN" sz="2400" b="0" dirty="0" smtClean="0">
                <a:latin typeface="Arial Unicode MS" pitchFamily="34" charset="-122"/>
                <a:ea typeface="Arial Unicode MS" pitchFamily="34" charset="-122"/>
                <a:cs typeface="Arial Unicode MS" pitchFamily="34" charset="-122"/>
              </a:rPr>
              <a:t>?</a:t>
            </a:r>
          </a:p>
        </p:txBody>
      </p:sp>
      <p:sp>
        <p:nvSpPr>
          <p:cNvPr id="22537" name="Rectangle 49"/>
          <p:cNvSpPr>
            <a:spLocks noChangeArrowheads="1"/>
          </p:cNvSpPr>
          <p:nvPr/>
        </p:nvSpPr>
        <p:spPr bwMode="auto">
          <a:xfrm>
            <a:off x="395288" y="1772816"/>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b="1" dirty="0">
                <a:solidFill>
                  <a:schemeClr val="tx1"/>
                </a:solidFill>
                <a:latin typeface="Century Gothic" pitchFamily="34" charset="0"/>
              </a:rPr>
              <a:t>   Answer the questions.</a:t>
            </a:r>
          </a:p>
        </p:txBody>
      </p:sp>
      <p:grpSp>
        <p:nvGrpSpPr>
          <p:cNvPr id="22538" name="Group 50"/>
          <p:cNvGrpSpPr>
            <a:grpSpLocks/>
          </p:cNvGrpSpPr>
          <p:nvPr/>
        </p:nvGrpSpPr>
        <p:grpSpPr bwMode="auto">
          <a:xfrm>
            <a:off x="252413" y="1852191"/>
            <a:ext cx="504825" cy="360362"/>
            <a:chOff x="2789" y="2160"/>
            <a:chExt cx="318" cy="227"/>
          </a:xfrm>
        </p:grpSpPr>
        <p:pic>
          <p:nvPicPr>
            <p:cNvPr id="22539" name="Picture 51"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Text Box 52">
              <a:hlinkClick r:id="rId4" action="ppaction://hlinksldjump"/>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dirty="0">
                  <a:solidFill>
                    <a:srgbClr val="009999"/>
                  </a:solidFill>
                  <a:latin typeface="Arial" pitchFamily="34" charset="0"/>
                </a:rPr>
                <a:t>click</a:t>
              </a:r>
            </a:p>
          </p:txBody>
        </p:sp>
      </p:grpSp>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433407091"/>
      </p:ext>
    </p:extLst>
  </p:cSld>
  <p:clrMapOvr>
    <a:masterClrMapping/>
  </p:clrMapOvr>
  <p:transition>
    <p:split orient="vert"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480" y="4653136"/>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57126" name="Rectangle 6"/>
          <p:cNvSpPr>
            <a:spLocks noGrp="1"/>
          </p:cNvSpPr>
          <p:nvPr>
            <p:ph type="body" sz="half" idx="1"/>
          </p:nvPr>
        </p:nvSpPr>
        <p:spPr>
          <a:xfrm>
            <a:off x="369344" y="2060848"/>
            <a:ext cx="8424862" cy="4608513"/>
          </a:xfrm>
        </p:spPr>
        <p:txBody>
          <a:bodyPr/>
          <a:lstStyle/>
          <a:p>
            <a:pPr marL="363538" indent="-363538" eaLnBrk="1" hangingPunct="1">
              <a:lnSpc>
                <a:spcPct val="110000"/>
              </a:lnSpc>
              <a:spcBef>
                <a:spcPct val="15000"/>
              </a:spcBef>
              <a:buClr>
                <a:schemeClr val="tx1"/>
              </a:buClr>
              <a:buFont typeface="Arial" pitchFamily="34" charset="0"/>
              <a:buAutoNum type="arabicPeriod"/>
            </a:pPr>
            <a:r>
              <a:rPr lang="en-US" altLang="zh-CN" sz="2400" b="0" dirty="0" smtClean="0"/>
              <a:t>Why did the author desire to apply for a gold card</a:t>
            </a:r>
            <a:r>
              <a:rPr lang="en-US" altLang="zh-CN" sz="2400" b="0" dirty="0" smtClean="0">
                <a:latin typeface="Arial Unicode MS" pitchFamily="34" charset="-122"/>
                <a:ea typeface="Arial Unicode MS" pitchFamily="34" charset="-122"/>
                <a:cs typeface="Arial Unicode MS" pitchFamily="34" charset="-122"/>
              </a:rPr>
              <a:t>?</a:t>
            </a:r>
          </a:p>
          <a:p>
            <a:pPr marL="363538" indent="-363538" eaLnBrk="1" hangingPunct="1">
              <a:lnSpc>
                <a:spcPct val="110000"/>
              </a:lnSpc>
              <a:spcBef>
                <a:spcPct val="15000"/>
              </a:spcBef>
              <a:buClr>
                <a:schemeClr val="tx1"/>
              </a:buClr>
              <a:buFont typeface="Arial" pitchFamily="34" charset="0"/>
              <a:buNone/>
            </a:pPr>
            <a:r>
              <a:rPr lang="en-US" altLang="zh-CN" sz="2400" b="0" dirty="0" smtClean="0"/>
              <a:t>	</a:t>
            </a:r>
            <a:r>
              <a:rPr lang="en-US" altLang="zh-CN" sz="2400" b="0" dirty="0" smtClean="0">
                <a:solidFill>
                  <a:srgbClr val="0066CC"/>
                </a:solidFill>
                <a:cs typeface="Times New Roman" pitchFamily="18" charset="0"/>
              </a:rPr>
              <a:t>It was a status symbol, which made her feel good with herself and desirable to others.</a:t>
            </a:r>
          </a:p>
          <a:p>
            <a:pPr marL="363538" indent="-363538" eaLnBrk="1" hangingPunct="1">
              <a:lnSpc>
                <a:spcPct val="110000"/>
              </a:lnSpc>
              <a:spcBef>
                <a:spcPct val="15000"/>
              </a:spcBef>
              <a:buClr>
                <a:schemeClr val="tx1"/>
              </a:buClr>
              <a:buFont typeface="Arial" pitchFamily="34" charset="0"/>
              <a:buNone/>
            </a:pPr>
            <a:r>
              <a:rPr lang="en-US" altLang="zh-CN" sz="2400" b="0" dirty="0" smtClean="0"/>
              <a:t>2. Which sort of customers do credit card companies want</a:t>
            </a:r>
            <a:r>
              <a:rPr lang="en-US" altLang="zh-CN" sz="2400" b="0" dirty="0" smtClean="0">
                <a:latin typeface="Arial Unicode MS" pitchFamily="34" charset="-122"/>
                <a:ea typeface="Arial Unicode MS" pitchFamily="34" charset="-122"/>
                <a:cs typeface="Arial Unicode MS" pitchFamily="34" charset="-122"/>
              </a:rPr>
              <a:t>?</a:t>
            </a:r>
          </a:p>
          <a:p>
            <a:pPr marL="363538" indent="-363538" eaLnBrk="1" hangingPunct="1">
              <a:lnSpc>
                <a:spcPct val="110000"/>
              </a:lnSpc>
              <a:spcBef>
                <a:spcPct val="15000"/>
              </a:spcBef>
              <a:buClr>
                <a:schemeClr val="tx1"/>
              </a:buClr>
              <a:buFont typeface="Arial" pitchFamily="34" charset="0"/>
              <a:buNone/>
            </a:pPr>
            <a:r>
              <a:rPr lang="en-US" altLang="zh-CN" sz="2400" b="0" dirty="0" smtClean="0"/>
              <a:t>	</a:t>
            </a:r>
            <a:r>
              <a:rPr lang="en-US" altLang="zh-CN" sz="2400" b="0" dirty="0" smtClean="0">
                <a:solidFill>
                  <a:srgbClr val="0066CC"/>
                </a:solidFill>
                <a:cs typeface="Times New Roman" pitchFamily="18" charset="0"/>
              </a:rPr>
              <a:t>People who are likely to spend more money than they have.</a:t>
            </a:r>
          </a:p>
          <a:p>
            <a:pPr marL="363538" indent="-363538" eaLnBrk="1" hangingPunct="1">
              <a:lnSpc>
                <a:spcPct val="110000"/>
              </a:lnSpc>
              <a:spcBef>
                <a:spcPct val="15000"/>
              </a:spcBef>
              <a:buClr>
                <a:schemeClr val="tx1"/>
              </a:buClr>
              <a:buFont typeface="Arial" pitchFamily="34" charset="0"/>
              <a:buNone/>
            </a:pPr>
            <a:r>
              <a:rPr lang="en-US" altLang="zh-CN" sz="2400" b="0" dirty="0" smtClean="0"/>
              <a:t>3. How do credit card companies lure poor students into applying for a credit card</a:t>
            </a:r>
            <a:r>
              <a:rPr lang="en-US" altLang="zh-CN" sz="2400" b="0" dirty="0" smtClean="0">
                <a:latin typeface="Arial Unicode MS" pitchFamily="34" charset="-122"/>
                <a:ea typeface="Arial Unicode MS" pitchFamily="34" charset="-122"/>
                <a:cs typeface="Arial Unicode MS" pitchFamily="34" charset="-122"/>
              </a:rPr>
              <a:t>?</a:t>
            </a:r>
            <a:r>
              <a:rPr lang="en-US" altLang="zh-CN" sz="2400" b="0" dirty="0" smtClean="0"/>
              <a:t> </a:t>
            </a:r>
          </a:p>
          <a:p>
            <a:pPr marL="363538" indent="-363538" eaLnBrk="1" hangingPunct="1">
              <a:lnSpc>
                <a:spcPct val="110000"/>
              </a:lnSpc>
              <a:spcBef>
                <a:spcPct val="15000"/>
              </a:spcBef>
              <a:buClr>
                <a:schemeClr val="tx1"/>
              </a:buClr>
              <a:buFont typeface="Arial" pitchFamily="34" charset="0"/>
              <a:buNone/>
            </a:pPr>
            <a:r>
              <a:rPr lang="en-US" altLang="zh-CN" sz="2400" b="0" dirty="0" smtClean="0"/>
              <a:t>	</a:t>
            </a:r>
            <a:r>
              <a:rPr lang="en-US" altLang="zh-CN" sz="2400" b="0" dirty="0" smtClean="0">
                <a:solidFill>
                  <a:srgbClr val="0066CC"/>
                </a:solidFill>
                <a:cs typeface="Times New Roman" pitchFamily="18" charset="0"/>
              </a:rPr>
              <a:t>unrealistic interest rates/low interests.</a:t>
            </a:r>
            <a:r>
              <a:rPr lang="en-US" altLang="zh-CN" sz="2400" b="0" dirty="0" smtClean="0">
                <a:solidFill>
                  <a:schemeClr val="tx2"/>
                </a:solidFill>
              </a:rPr>
              <a:t> </a:t>
            </a:r>
          </a:p>
        </p:txBody>
      </p:sp>
      <p:sp>
        <p:nvSpPr>
          <p:cNvPr id="23561" name="Rectangle 19"/>
          <p:cNvSpPr>
            <a:spLocks noChangeArrowheads="1"/>
          </p:cNvSpPr>
          <p:nvPr/>
        </p:nvSpPr>
        <p:spPr bwMode="auto">
          <a:xfrm>
            <a:off x="386314" y="1481529"/>
            <a:ext cx="8208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b="1" dirty="0">
                <a:solidFill>
                  <a:schemeClr val="tx1"/>
                </a:solidFill>
                <a:latin typeface="Century Gothic" pitchFamily="34" charset="0"/>
              </a:rPr>
              <a:t>Answer the questions.</a:t>
            </a:r>
          </a:p>
        </p:txBody>
      </p:sp>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60101456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2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712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71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3399" y="4163319"/>
            <a:ext cx="2447925" cy="2582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59174" name="Rectangle 6"/>
          <p:cNvSpPr>
            <a:spLocks noGrp="1"/>
          </p:cNvSpPr>
          <p:nvPr>
            <p:ph type="body" sz="half" idx="1"/>
          </p:nvPr>
        </p:nvSpPr>
        <p:spPr>
          <a:xfrm>
            <a:off x="323528" y="1484784"/>
            <a:ext cx="8280400" cy="4608512"/>
          </a:xfrm>
        </p:spPr>
        <p:txBody>
          <a:bodyPr>
            <a:noAutofit/>
          </a:bodyPr>
          <a:lstStyle/>
          <a:p>
            <a:pPr marL="363538" indent="-363538" eaLnBrk="1" hangingPunct="1">
              <a:lnSpc>
                <a:spcPct val="115000"/>
              </a:lnSpc>
              <a:buClr>
                <a:schemeClr val="tx1"/>
              </a:buClr>
              <a:buFont typeface="Arial" pitchFamily="34" charset="0"/>
              <a:buNone/>
            </a:pPr>
            <a:r>
              <a:rPr lang="en-US" altLang="zh-CN" sz="2400" b="0" dirty="0" smtClean="0"/>
              <a:t>4. What did Kelly have to pay when she went over the limit on her overdraft</a:t>
            </a:r>
            <a:r>
              <a:rPr lang="en-US" altLang="zh-CN" sz="2400" b="0" dirty="0" smtClean="0">
                <a:latin typeface="Arial Unicode MS" pitchFamily="34" charset="-122"/>
                <a:ea typeface="Arial Unicode MS" pitchFamily="34" charset="-122"/>
                <a:cs typeface="Arial Unicode MS" pitchFamily="34" charset="-122"/>
              </a:rPr>
              <a:t>?</a:t>
            </a:r>
          </a:p>
          <a:p>
            <a:pPr marL="363538" indent="-363538" eaLnBrk="1" hangingPunct="1">
              <a:lnSpc>
                <a:spcPct val="115000"/>
              </a:lnSpc>
              <a:buClr>
                <a:schemeClr val="tx1"/>
              </a:buClr>
              <a:buFont typeface="Arial" pitchFamily="34" charset="0"/>
              <a:buNone/>
            </a:pPr>
            <a:r>
              <a:rPr lang="en-US" altLang="zh-CN" sz="2400" b="0" dirty="0" smtClean="0"/>
              <a:t>	</a:t>
            </a:r>
            <a:r>
              <a:rPr lang="en-US" altLang="zh-CN" sz="2400" b="0" dirty="0" smtClean="0">
                <a:solidFill>
                  <a:srgbClr val="0066CC"/>
                </a:solidFill>
                <a:cs typeface="Times New Roman" pitchFamily="18" charset="0"/>
              </a:rPr>
              <a:t>She had to pay for the overdraft and high monthly interest on the overspend of the overdraft.</a:t>
            </a:r>
          </a:p>
          <a:p>
            <a:pPr marL="363538" indent="-363538" eaLnBrk="1" hangingPunct="1">
              <a:lnSpc>
                <a:spcPct val="115000"/>
              </a:lnSpc>
              <a:buClr>
                <a:schemeClr val="tx1"/>
              </a:buClr>
              <a:buFont typeface="Arial" pitchFamily="34" charset="0"/>
              <a:buNone/>
            </a:pPr>
            <a:r>
              <a:rPr lang="en-US" altLang="zh-CN" sz="2400" b="0" dirty="0" smtClean="0"/>
              <a:t>5. Why was Kelly recorded as a bad credit risk</a:t>
            </a:r>
            <a:r>
              <a:rPr lang="en-US" altLang="zh-CN" sz="2400" b="0" dirty="0" smtClean="0">
                <a:latin typeface="Arial Unicode MS" pitchFamily="34" charset="-122"/>
                <a:ea typeface="Arial Unicode MS" pitchFamily="34" charset="-122"/>
                <a:cs typeface="Arial Unicode MS" pitchFamily="34" charset="-122"/>
              </a:rPr>
              <a:t>?</a:t>
            </a:r>
            <a:r>
              <a:rPr lang="en-US" altLang="zh-CN" sz="2400" b="0" dirty="0" smtClean="0"/>
              <a:t> How did it affect her life</a:t>
            </a:r>
            <a:r>
              <a:rPr lang="en-US" altLang="zh-CN" sz="2400" b="0" dirty="0" smtClean="0">
                <a:latin typeface="Arial Unicode MS" pitchFamily="34" charset="-122"/>
                <a:ea typeface="Arial Unicode MS" pitchFamily="34" charset="-122"/>
                <a:cs typeface="Arial Unicode MS" pitchFamily="34" charset="-122"/>
              </a:rPr>
              <a:t>?</a:t>
            </a:r>
          </a:p>
          <a:p>
            <a:pPr marL="363538" indent="-288000" eaLnBrk="1" hangingPunct="1">
              <a:buClr>
                <a:schemeClr val="tx1"/>
              </a:buClr>
              <a:buFont typeface="Arial" pitchFamily="34" charset="0"/>
              <a:buNone/>
            </a:pPr>
            <a:r>
              <a:rPr lang="en-US" altLang="zh-CN" sz="2400" b="0" dirty="0" smtClean="0"/>
              <a:t>	 </a:t>
            </a:r>
            <a:r>
              <a:rPr lang="en-US" altLang="zh-CN" sz="2400" b="0" dirty="0" smtClean="0">
                <a:solidFill>
                  <a:srgbClr val="0066CC"/>
                </a:solidFill>
                <a:cs typeface="Times New Roman" pitchFamily="18" charset="0"/>
              </a:rPr>
              <a:t>She was unable to pay bank charges, credit </a:t>
            </a:r>
          </a:p>
          <a:p>
            <a:pPr marL="363538" indent="-288000" eaLnBrk="1" hangingPunct="1">
              <a:buClr>
                <a:schemeClr val="tx1"/>
              </a:buClr>
              <a:buFont typeface="Arial" pitchFamily="34" charset="0"/>
              <a:buNone/>
            </a:pPr>
            <a:r>
              <a:rPr lang="en-US" altLang="zh-CN" sz="2400" dirty="0">
                <a:solidFill>
                  <a:srgbClr val="0066CC"/>
                </a:solidFill>
                <a:cs typeface="Times New Roman" pitchFamily="18" charset="0"/>
              </a:rPr>
              <a:t> </a:t>
            </a:r>
            <a:r>
              <a:rPr lang="en-US" altLang="zh-CN" sz="2400" dirty="0" smtClean="0">
                <a:solidFill>
                  <a:srgbClr val="0066CC"/>
                </a:solidFill>
                <a:cs typeface="Times New Roman" pitchFamily="18" charset="0"/>
              </a:rPr>
              <a:t>    </a:t>
            </a:r>
            <a:r>
              <a:rPr lang="en-US" altLang="zh-CN" sz="2400" b="0" dirty="0" smtClean="0">
                <a:solidFill>
                  <a:srgbClr val="0066CC"/>
                </a:solidFill>
                <a:cs typeface="Times New Roman" pitchFamily="18" charset="0"/>
              </a:rPr>
              <a:t>card debts and interest, so she was recorded</a:t>
            </a:r>
          </a:p>
          <a:p>
            <a:pPr marL="363538" indent="-288000" eaLnBrk="1" hangingPunct="1">
              <a:buClr>
                <a:schemeClr val="tx1"/>
              </a:buClr>
              <a:buFont typeface="Arial" pitchFamily="34" charset="0"/>
              <a:buNone/>
            </a:pPr>
            <a:r>
              <a:rPr lang="en-US" altLang="zh-CN" sz="2400" dirty="0">
                <a:solidFill>
                  <a:srgbClr val="0066CC"/>
                </a:solidFill>
                <a:cs typeface="Times New Roman" pitchFamily="18" charset="0"/>
              </a:rPr>
              <a:t> </a:t>
            </a:r>
            <a:r>
              <a:rPr lang="en-US" altLang="zh-CN" sz="2400" dirty="0" smtClean="0">
                <a:solidFill>
                  <a:srgbClr val="0066CC"/>
                </a:solidFill>
                <a:cs typeface="Times New Roman" pitchFamily="18" charset="0"/>
              </a:rPr>
              <a:t>   </a:t>
            </a:r>
            <a:r>
              <a:rPr lang="en-US" altLang="zh-CN" sz="2400" b="0" dirty="0" smtClean="0">
                <a:solidFill>
                  <a:srgbClr val="0066CC"/>
                </a:solidFill>
                <a:cs typeface="Times New Roman" pitchFamily="18" charset="0"/>
              </a:rPr>
              <a:t> as a bad credit risk. </a:t>
            </a:r>
          </a:p>
          <a:p>
            <a:pPr marL="363538" indent="-288000" eaLnBrk="1" hangingPunct="1">
              <a:buClr>
                <a:schemeClr val="tx1"/>
              </a:buClr>
              <a:buFont typeface="Arial" pitchFamily="34" charset="0"/>
              <a:buNone/>
            </a:pPr>
            <a:r>
              <a:rPr lang="en-US" altLang="zh-CN" sz="2400" b="0" dirty="0" smtClean="0">
                <a:solidFill>
                  <a:srgbClr val="0066CC"/>
                </a:solidFill>
                <a:cs typeface="Times New Roman" pitchFamily="18" charset="0"/>
              </a:rPr>
              <a:t>	 It prevented her from getting a student loan, </a:t>
            </a:r>
          </a:p>
          <a:p>
            <a:pPr marL="363538" indent="-288000" eaLnBrk="1" hangingPunct="1">
              <a:buClr>
                <a:schemeClr val="tx1"/>
              </a:buClr>
              <a:buFont typeface="Arial" pitchFamily="34" charset="0"/>
              <a:buNone/>
            </a:pPr>
            <a:r>
              <a:rPr lang="en-US" altLang="zh-CN" sz="2400" dirty="0">
                <a:solidFill>
                  <a:srgbClr val="0066CC"/>
                </a:solidFill>
                <a:cs typeface="Times New Roman" pitchFamily="18" charset="0"/>
              </a:rPr>
              <a:t> </a:t>
            </a:r>
            <a:r>
              <a:rPr lang="en-US" altLang="zh-CN" sz="2400" dirty="0" smtClean="0">
                <a:solidFill>
                  <a:srgbClr val="0066CC"/>
                </a:solidFill>
                <a:cs typeface="Times New Roman" pitchFamily="18" charset="0"/>
              </a:rPr>
              <a:t>    </a:t>
            </a:r>
            <a:r>
              <a:rPr lang="en-US" altLang="zh-CN" sz="2400" b="0" dirty="0" smtClean="0">
                <a:solidFill>
                  <a:srgbClr val="0066CC"/>
                </a:solidFill>
                <a:cs typeface="Times New Roman" pitchFamily="18" charset="0"/>
              </a:rPr>
              <a:t>therefore, she had to drop out of the university. </a:t>
            </a:r>
          </a:p>
        </p:txBody>
      </p:sp>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321677630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91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91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917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917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91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2" name="Rectangle 18"/>
          <p:cNvSpPr>
            <a:spLocks/>
          </p:cNvSpPr>
          <p:nvPr/>
        </p:nvSpPr>
        <p:spPr bwMode="auto">
          <a:xfrm>
            <a:off x="515279" y="1412776"/>
            <a:ext cx="8174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lnSpc>
                <a:spcPct val="90000"/>
              </a:lnSpc>
              <a:spcBef>
                <a:spcPct val="0"/>
              </a:spcBef>
              <a:buFont typeface="Arial" pitchFamily="34" charset="0"/>
              <a:buNone/>
            </a:pPr>
            <a:r>
              <a:rPr kumimoji="0" lang="en-US" altLang="en-US" sz="2800" dirty="0">
                <a:latin typeface="Bookman Old Style" panose="02050604050505020204" pitchFamily="18" charset="0"/>
              </a:rPr>
              <a:t>Look at the sentences from the</a:t>
            </a:r>
            <a:r>
              <a:rPr kumimoji="0" lang="en-US" altLang="zh-CN" sz="2800" dirty="0">
                <a:latin typeface="Bookman Old Style" panose="02050604050505020204" pitchFamily="18" charset="0"/>
              </a:rPr>
              <a:t> </a:t>
            </a:r>
            <a:r>
              <a:rPr kumimoji="0" lang="en-US" altLang="en-US" sz="2800" dirty="0">
                <a:latin typeface="Bookman Old Style" panose="02050604050505020204" pitchFamily="18" charset="0"/>
              </a:rPr>
              <a:t>passage and answer the questions.</a:t>
            </a:r>
          </a:p>
        </p:txBody>
      </p:sp>
      <p:sp>
        <p:nvSpPr>
          <p:cNvPr id="29703" name="Rectangle 19"/>
          <p:cNvSpPr>
            <a:spLocks noChangeArrowheads="1"/>
          </p:cNvSpPr>
          <p:nvPr/>
        </p:nvSpPr>
        <p:spPr bwMode="auto">
          <a:xfrm>
            <a:off x="618911" y="2386057"/>
            <a:ext cx="8145057"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
              </a:spcBef>
              <a:buClr>
                <a:schemeClr val="tx1"/>
              </a:buClr>
              <a:buFontTx/>
              <a:buAutoNum type="arabicPeriod"/>
            </a:pPr>
            <a:r>
              <a:rPr lang="en-US" altLang="zh-CN" sz="2400" dirty="0">
                <a:latin typeface="Times New Roman" panose="02020603050405020304" pitchFamily="18" charset="0"/>
                <a:cs typeface="Times New Roman" panose="02020603050405020304" pitchFamily="18" charset="0"/>
              </a:rPr>
              <a:t>I have a confession. </a:t>
            </a:r>
          </a:p>
          <a:p>
            <a:pPr eaLnBrk="1" hangingPunct="1">
              <a:spcBef>
                <a:spcPct val="500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dirty="0">
                <a:solidFill>
                  <a:schemeClr val="tx2"/>
                </a:solidFill>
                <a:latin typeface="Times New Roman" panose="02020603050405020304" pitchFamily="18" charset="0"/>
                <a:cs typeface="Times New Roman" panose="02020603050405020304" pitchFamily="18" charset="0"/>
              </a:rPr>
              <a:t>Has the writer done something seriously wrong</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a:p>
            <a:pPr eaLnBrk="1" hangingPunct="1">
              <a:spcBef>
                <a:spcPct val="5000"/>
              </a:spcBef>
              <a:buClr>
                <a:schemeClr val="tx1"/>
              </a:buClr>
              <a:buFontTx/>
              <a:buNone/>
            </a:pPr>
            <a:r>
              <a:rPr lang="en-US" altLang="zh-CN" sz="2400" dirty="0">
                <a:latin typeface="Times New Roman" panose="02020603050405020304" pitchFamily="18" charset="0"/>
                <a:cs typeface="Times New Roman" panose="02020603050405020304" pitchFamily="18" charset="0"/>
              </a:rPr>
              <a:t>2. How did she do this</a:t>
            </a:r>
            <a:r>
              <a:rPr lang="en-US" altLang="zh-CN" sz="2400" dirty="0">
                <a:latin typeface="Times New Roman" panose="02020603050405020304" pitchFamily="18" charset="0"/>
                <a:ea typeface="Arial Unicode MS" pitchFamily="34" charset="-122"/>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How could this be</a:t>
            </a:r>
            <a:r>
              <a:rPr lang="en-US" altLang="zh-CN" sz="2400" dirty="0">
                <a:latin typeface="Times New Roman" panose="02020603050405020304" pitchFamily="18" charset="0"/>
                <a:ea typeface="Arial Unicode MS" pitchFamily="34" charset="-122"/>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I knew I earned more than her, my car was newer, and my house was smarter. How did she get to appear more flash than me</a:t>
            </a:r>
            <a:r>
              <a:rPr lang="en-US" altLang="zh-CN" sz="2400" dirty="0">
                <a:latin typeface="Times New Roman" panose="02020603050405020304" pitchFamily="18" charset="0"/>
                <a:ea typeface="Arial Unicode MS" pitchFamily="34" charset="-122"/>
                <a:cs typeface="Times New Roman" panose="02020603050405020304" pitchFamily="18" charset="0"/>
              </a:rPr>
              <a:t>?</a:t>
            </a:r>
          </a:p>
          <a:p>
            <a:pPr eaLnBrk="1" hangingPunct="1">
              <a:spcBef>
                <a:spcPct val="500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dirty="0">
                <a:solidFill>
                  <a:schemeClr val="tx2"/>
                </a:solidFill>
                <a:latin typeface="Times New Roman" panose="02020603050405020304" pitchFamily="18" charset="0"/>
                <a:cs typeface="Times New Roman" panose="02020603050405020304" pitchFamily="18" charset="0"/>
              </a:rPr>
              <a:t>What effect does the series of questions have</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a:p>
            <a:pPr eaLnBrk="1" hangingPunct="1">
              <a:spcBef>
                <a:spcPct val="5000"/>
              </a:spcBef>
              <a:buClr>
                <a:schemeClr val="tx1"/>
              </a:buClr>
              <a:buFontTx/>
              <a:buNone/>
            </a:pPr>
            <a:r>
              <a:rPr lang="en-US" altLang="zh-CN" sz="2400" dirty="0">
                <a:latin typeface="Times New Roman" panose="02020603050405020304" pitchFamily="18" charset="0"/>
                <a:cs typeface="Times New Roman" panose="02020603050405020304" pitchFamily="18" charset="0"/>
              </a:rPr>
              <a:t>3. She has a student loan of £3,000, like most of her friends, and a small allowance from her poor mother (ha!) for transport, books and living expenses. </a:t>
            </a:r>
          </a:p>
          <a:p>
            <a:pPr eaLnBrk="1" hangingPunct="1">
              <a:spcBef>
                <a:spcPct val="500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i="1" dirty="0">
                <a:solidFill>
                  <a:schemeClr val="tx2"/>
                </a:solidFill>
                <a:latin typeface="Times New Roman" panose="02020603050405020304" pitchFamily="18" charset="0"/>
                <a:cs typeface="Times New Roman" panose="02020603050405020304" pitchFamily="18" charset="0"/>
              </a:rPr>
              <a:t>Ha!</a:t>
            </a:r>
            <a:r>
              <a:rPr lang="en-US" altLang="zh-CN" sz="2400" b="0" dirty="0">
                <a:solidFill>
                  <a:schemeClr val="tx2"/>
                </a:solidFill>
                <a:latin typeface="Times New Roman" panose="02020603050405020304" pitchFamily="18" charset="0"/>
                <a:cs typeface="Times New Roman" panose="02020603050405020304" pitchFamily="18" charset="0"/>
              </a:rPr>
              <a:t> is an aside which indicates a laugh. What is the laugh for</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p:txBody>
      </p:sp>
      <p:grpSp>
        <p:nvGrpSpPr>
          <p:cNvPr id="29705" name="Group 25"/>
          <p:cNvGrpSpPr>
            <a:grpSpLocks/>
          </p:cNvGrpSpPr>
          <p:nvPr/>
        </p:nvGrpSpPr>
        <p:grpSpPr bwMode="auto">
          <a:xfrm>
            <a:off x="99285" y="2459664"/>
            <a:ext cx="504825" cy="360363"/>
            <a:chOff x="2789" y="2160"/>
            <a:chExt cx="318" cy="227"/>
          </a:xfrm>
        </p:grpSpPr>
        <p:pic>
          <p:nvPicPr>
            <p:cNvPr id="29715" name="Picture 26"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6" name="Text Box 27">
              <a:hlinkClick r:id="rId4" action="ppaction://hlinksldjump"/>
            </p:cNvPr>
            <p:cNvSpPr txBox="1">
              <a:spLocks noChangeArrowheads="1"/>
            </p:cNvSpPr>
            <p:nvPr/>
          </p:nvSpPr>
          <p:spPr bwMode="auto">
            <a:xfrm rot="21110149">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5" action="ppaction://hlinksldjump"/>
                </a:rPr>
                <a:t>click</a:t>
              </a:r>
              <a:endParaRPr kumimoji="0" lang="en-US" altLang="zh-CN" sz="1000" dirty="0">
                <a:solidFill>
                  <a:srgbClr val="009999"/>
                </a:solidFill>
                <a:latin typeface="Arial" pitchFamily="34" charset="0"/>
              </a:endParaRPr>
            </a:p>
          </p:txBody>
        </p:sp>
      </p:grpSp>
      <p:grpSp>
        <p:nvGrpSpPr>
          <p:cNvPr id="29706" name="Group 28"/>
          <p:cNvGrpSpPr>
            <a:grpSpLocks/>
          </p:cNvGrpSpPr>
          <p:nvPr/>
        </p:nvGrpSpPr>
        <p:grpSpPr bwMode="auto">
          <a:xfrm>
            <a:off x="84483" y="3254851"/>
            <a:ext cx="504825" cy="360363"/>
            <a:chOff x="2789" y="2267"/>
            <a:chExt cx="318" cy="227"/>
          </a:xfrm>
        </p:grpSpPr>
        <p:pic>
          <p:nvPicPr>
            <p:cNvPr id="29713" name="Picture 29"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9" y="226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 Box 30">
              <a:hlinkClick r:id="rId6" action="ppaction://hlinksldjump"/>
            </p:cNvPr>
            <p:cNvSpPr txBox="1">
              <a:spLocks noChangeArrowheads="1"/>
            </p:cNvSpPr>
            <p:nvPr/>
          </p:nvSpPr>
          <p:spPr bwMode="auto">
            <a:xfrm rot="21110149">
              <a:off x="2789" y="2291"/>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7" action="ppaction://hlinksldjump"/>
                </a:rPr>
                <a:t>click</a:t>
              </a:r>
              <a:endParaRPr kumimoji="0" lang="en-US" altLang="zh-CN" sz="1000" dirty="0">
                <a:solidFill>
                  <a:srgbClr val="009999"/>
                </a:solidFill>
                <a:latin typeface="Arial" pitchFamily="34" charset="0"/>
              </a:endParaRPr>
            </a:p>
          </p:txBody>
        </p:sp>
      </p:grpSp>
      <p:grpSp>
        <p:nvGrpSpPr>
          <p:cNvPr id="29707" name="Group 31"/>
          <p:cNvGrpSpPr>
            <a:grpSpLocks/>
          </p:cNvGrpSpPr>
          <p:nvPr/>
        </p:nvGrpSpPr>
        <p:grpSpPr bwMode="auto">
          <a:xfrm>
            <a:off x="109884" y="4760119"/>
            <a:ext cx="504825" cy="360363"/>
            <a:chOff x="2805" y="2075"/>
            <a:chExt cx="318" cy="227"/>
          </a:xfrm>
        </p:grpSpPr>
        <p:pic>
          <p:nvPicPr>
            <p:cNvPr id="29711" name="Picture 32"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25" y="2075"/>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33">
              <a:hlinkClick r:id="rId8" action="ppaction://hlinksldjump"/>
            </p:cNvPr>
            <p:cNvSpPr txBox="1">
              <a:spLocks noChangeArrowheads="1"/>
            </p:cNvSpPr>
            <p:nvPr/>
          </p:nvSpPr>
          <p:spPr bwMode="auto">
            <a:xfrm rot="21110149">
              <a:off x="2805" y="2097"/>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9" action="ppaction://hlinksldjump"/>
                </a:rPr>
                <a:t>click</a:t>
              </a:r>
              <a:endParaRPr kumimoji="0" lang="en-US" altLang="zh-CN" sz="1000" dirty="0">
                <a:solidFill>
                  <a:srgbClr val="009999"/>
                </a:solidFill>
                <a:latin typeface="Arial" pitchFamily="34" charset="0"/>
              </a:endParaRPr>
            </a:p>
          </p:txBody>
        </p:sp>
      </p:grpSp>
      <p:pic>
        <p:nvPicPr>
          <p:cNvPr id="24"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146454550"/>
      </p:ext>
    </p:extLst>
  </p:cSld>
  <p:clrMapOvr>
    <a:masterClrMapping/>
  </p:clrMapOvr>
  <p:transition>
    <p:split orient="vert"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6" name="Rectangle 9"/>
          <p:cNvSpPr>
            <a:spLocks/>
          </p:cNvSpPr>
          <p:nvPr/>
        </p:nvSpPr>
        <p:spPr bwMode="auto">
          <a:xfrm>
            <a:off x="290329" y="1412776"/>
            <a:ext cx="8174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lnSpc>
                <a:spcPct val="90000"/>
              </a:lnSpc>
              <a:spcBef>
                <a:spcPct val="0"/>
              </a:spcBef>
              <a:buFont typeface="Arial" pitchFamily="34" charset="0"/>
              <a:buNone/>
            </a:pPr>
            <a:r>
              <a:rPr kumimoji="0" lang="en-US" altLang="en-US" sz="2800" dirty="0">
                <a:latin typeface="Bookman Old Style" panose="02050604050505020204" pitchFamily="18" charset="0"/>
              </a:rPr>
              <a:t>Look at the sentences from the</a:t>
            </a:r>
            <a:r>
              <a:rPr kumimoji="0" lang="en-US" altLang="zh-CN" sz="2800" dirty="0">
                <a:latin typeface="Bookman Old Style" panose="02050604050505020204" pitchFamily="18" charset="0"/>
              </a:rPr>
              <a:t> </a:t>
            </a:r>
            <a:r>
              <a:rPr kumimoji="0" lang="en-US" altLang="en-US" sz="2800" dirty="0">
                <a:latin typeface="Bookman Old Style" panose="02050604050505020204" pitchFamily="18" charset="0"/>
              </a:rPr>
              <a:t>passage and answer the questions.</a:t>
            </a:r>
          </a:p>
        </p:txBody>
      </p:sp>
      <p:sp>
        <p:nvSpPr>
          <p:cNvPr id="30727" name="Rectangle 10"/>
          <p:cNvSpPr>
            <a:spLocks noChangeArrowheads="1"/>
          </p:cNvSpPr>
          <p:nvPr/>
        </p:nvSpPr>
        <p:spPr bwMode="auto">
          <a:xfrm>
            <a:off x="684214" y="2381820"/>
            <a:ext cx="80645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spcBef>
                <a:spcPct val="20000"/>
              </a:spcBef>
              <a:buFont typeface="Arial" pitchFamily="34" charset="0"/>
              <a:buChar char="•"/>
              <a:tabLst>
                <a:tab pos="363538" algn="l"/>
              </a:tabLst>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tabLst>
                <a:tab pos="363538" algn="l"/>
              </a:tabLst>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tabLst>
                <a:tab pos="363538" algn="l"/>
              </a:tabLst>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tabLst>
                <a:tab pos="363538" algn="l"/>
              </a:tabLst>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tabLst>
                <a:tab pos="363538" algn="l"/>
              </a:tabLst>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tabLst>
                <a:tab pos="363538" algn="l"/>
              </a:tabLst>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tabLst>
                <a:tab pos="363538" algn="l"/>
              </a:tabLst>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tabLst>
                <a:tab pos="363538" algn="l"/>
              </a:tabLst>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tabLst>
                <a:tab pos="363538" algn="l"/>
              </a:tabLst>
              <a:defRPr sz="2000" b="1">
                <a:solidFill>
                  <a:schemeClr val="tx1"/>
                </a:solidFill>
                <a:latin typeface="Calibri" pitchFamily="34" charset="0"/>
                <a:ea typeface="宋体" pitchFamily="2" charset="-122"/>
              </a:defRPr>
            </a:lvl9pPr>
          </a:lstStyle>
          <a:p>
            <a:pPr eaLnBrk="1" hangingPunct="1">
              <a:spcBef>
                <a:spcPct val="0"/>
              </a:spcBef>
              <a:buClr>
                <a:schemeClr val="tx1"/>
              </a:buClr>
              <a:buFontTx/>
              <a:buNone/>
            </a:pPr>
            <a:r>
              <a:rPr lang="en-US" altLang="zh-CN" sz="2400" dirty="0"/>
              <a:t>4</a:t>
            </a:r>
            <a:r>
              <a:rPr lang="en-US" altLang="zh-CN" sz="2400" dirty="0">
                <a:latin typeface="Times New Roman" panose="02020603050405020304" pitchFamily="18" charset="0"/>
                <a:cs typeface="Times New Roman" panose="02020603050405020304" pitchFamily="18" charset="0"/>
              </a:rPr>
              <a:t>. She hugged me (never usually does that) and then said, “Mum, I need to talk to you.”</a:t>
            </a:r>
          </a:p>
          <a:p>
            <a:pPr eaLnBrk="1" hangingPunct="1">
              <a:spcBef>
                <a:spcPct val="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dirty="0">
                <a:solidFill>
                  <a:schemeClr val="tx2"/>
                </a:solidFill>
                <a:latin typeface="Times New Roman" panose="02020603050405020304" pitchFamily="18" charset="0"/>
                <a:cs typeface="Times New Roman" panose="02020603050405020304" pitchFamily="18" charset="0"/>
              </a:rPr>
              <a:t>Why does the writer add the detail in brackets</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a:p>
            <a:pPr eaLnBrk="1" hangingPunct="1">
              <a:spcBef>
                <a:spcPct val="0"/>
              </a:spcBef>
              <a:buClr>
                <a:schemeClr val="tx1"/>
              </a:buClr>
              <a:buFontTx/>
              <a:buNone/>
            </a:pPr>
            <a:endParaRPr lang="en-US" altLang="zh-CN" sz="800" b="0" dirty="0">
              <a:solidFill>
                <a:schemeClr val="tx2"/>
              </a:solidFill>
              <a:latin typeface="Times New Roman" panose="02020603050405020304" pitchFamily="18" charset="0"/>
              <a:ea typeface="Arial Unicode MS" pitchFamily="34" charset="-122"/>
              <a:cs typeface="Times New Roman" panose="02020603050405020304" pitchFamily="18" charset="0"/>
            </a:endParaRPr>
          </a:p>
          <a:p>
            <a:pPr eaLnBrk="1" hangingPunct="1">
              <a:spcBef>
                <a:spcPct val="0"/>
              </a:spcBef>
              <a:buClr>
                <a:schemeClr val="tx1"/>
              </a:buClr>
              <a:buFontTx/>
              <a:buNone/>
            </a:pPr>
            <a:r>
              <a:rPr lang="en-US" altLang="zh-CN" sz="2400" dirty="0">
                <a:latin typeface="Times New Roman" panose="02020603050405020304" pitchFamily="18" charset="0"/>
                <a:cs typeface="Times New Roman" panose="02020603050405020304" pitchFamily="18" charset="0"/>
              </a:rPr>
              <a:t>5. Her bank! I trusted them! They know even better than I do how broke she is.</a:t>
            </a:r>
          </a:p>
          <a:p>
            <a:pPr eaLnBrk="1" hangingPunct="1">
              <a:spcBef>
                <a:spcPct val="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dirty="0">
                <a:solidFill>
                  <a:schemeClr val="tx2"/>
                </a:solidFill>
                <a:latin typeface="Times New Roman" panose="02020603050405020304" pitchFamily="18" charset="0"/>
                <a:cs typeface="Times New Roman" panose="02020603050405020304" pitchFamily="18" charset="0"/>
              </a:rPr>
              <a:t>What effect do the exclamation marks have</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a:p>
            <a:pPr eaLnBrk="1" hangingPunct="1">
              <a:spcBef>
                <a:spcPct val="0"/>
              </a:spcBef>
              <a:buClr>
                <a:schemeClr val="tx1"/>
              </a:buClr>
              <a:buFontTx/>
              <a:buNone/>
            </a:pPr>
            <a:endParaRPr lang="en-US" altLang="zh-CN" sz="800" b="0" dirty="0">
              <a:solidFill>
                <a:schemeClr val="tx2"/>
              </a:solidFill>
              <a:latin typeface="Times New Roman" panose="02020603050405020304" pitchFamily="18" charset="0"/>
              <a:ea typeface="Arial Unicode MS" pitchFamily="34" charset="-122"/>
              <a:cs typeface="Times New Roman" panose="02020603050405020304" pitchFamily="18" charset="0"/>
            </a:endParaRPr>
          </a:p>
          <a:p>
            <a:pPr eaLnBrk="1" hangingPunct="1">
              <a:spcBef>
                <a:spcPct val="0"/>
              </a:spcBef>
              <a:buClr>
                <a:schemeClr val="tx1"/>
              </a:buClr>
              <a:buFontTx/>
              <a:buNone/>
            </a:pPr>
            <a:r>
              <a:rPr lang="en-US" altLang="zh-CN" sz="2400" dirty="0">
                <a:latin typeface="Times New Roman" panose="02020603050405020304" pitchFamily="18" charset="0"/>
                <a:cs typeface="Times New Roman" panose="02020603050405020304" pitchFamily="18" charset="0"/>
              </a:rPr>
              <a:t>6. I want you to lay out all of your credit cards in a line, take a large pair of scissors and cut them into small pieces.</a:t>
            </a:r>
          </a:p>
          <a:p>
            <a:pPr eaLnBrk="1" hangingPunct="1">
              <a:spcBef>
                <a:spcPct val="0"/>
              </a:spcBef>
              <a:buClr>
                <a:schemeClr val="tx1"/>
              </a:buClr>
              <a:buFontTx/>
              <a:buNone/>
            </a:pPr>
            <a:r>
              <a:rPr lang="en-US" altLang="zh-CN" sz="2400" b="0" dirty="0">
                <a:latin typeface="Times New Roman" panose="02020603050405020304" pitchFamily="18" charset="0"/>
                <a:cs typeface="Times New Roman" panose="02020603050405020304" pitchFamily="18" charset="0"/>
              </a:rPr>
              <a:t>	</a:t>
            </a:r>
            <a:r>
              <a:rPr lang="en-US" altLang="zh-CN" sz="2400" b="0" dirty="0">
                <a:solidFill>
                  <a:schemeClr val="tx2"/>
                </a:solidFill>
                <a:latin typeface="Times New Roman" panose="02020603050405020304" pitchFamily="18" charset="0"/>
                <a:cs typeface="Times New Roman" panose="02020603050405020304" pitchFamily="18" charset="0"/>
              </a:rPr>
              <a:t>Is this a realistic instruction</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r>
              <a:rPr lang="en-US" altLang="zh-CN" sz="2400" b="0" dirty="0">
                <a:solidFill>
                  <a:schemeClr val="tx2"/>
                </a:solidFill>
                <a:latin typeface="Times New Roman" panose="02020603050405020304" pitchFamily="18" charset="0"/>
                <a:cs typeface="Times New Roman" panose="02020603050405020304" pitchFamily="18" charset="0"/>
              </a:rPr>
              <a:t> Why does the writer conclude with this image</a:t>
            </a:r>
            <a:r>
              <a:rPr lang="en-US" altLang="zh-CN" sz="2400" b="0" dirty="0">
                <a:solidFill>
                  <a:schemeClr val="tx2"/>
                </a:solidFill>
                <a:latin typeface="Times New Roman" panose="02020603050405020304" pitchFamily="18" charset="0"/>
                <a:ea typeface="Arial Unicode MS" pitchFamily="34" charset="-122"/>
                <a:cs typeface="Times New Roman" panose="02020603050405020304" pitchFamily="18" charset="0"/>
              </a:rPr>
              <a:t>?</a:t>
            </a:r>
          </a:p>
        </p:txBody>
      </p:sp>
      <p:grpSp>
        <p:nvGrpSpPr>
          <p:cNvPr id="30729" name="Group 16"/>
          <p:cNvGrpSpPr>
            <a:grpSpLocks/>
          </p:cNvGrpSpPr>
          <p:nvPr/>
        </p:nvGrpSpPr>
        <p:grpSpPr bwMode="auto">
          <a:xfrm>
            <a:off x="247650" y="2492375"/>
            <a:ext cx="504825" cy="360362"/>
            <a:chOff x="2787" y="2341"/>
            <a:chExt cx="318" cy="227"/>
          </a:xfrm>
        </p:grpSpPr>
        <p:pic>
          <p:nvPicPr>
            <p:cNvPr id="30739" name="Picture 17"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9" y="234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0" name="Text Box 18">
              <a:hlinkClick r:id="rId4" action="ppaction://hlinksldjump"/>
            </p:cNvPr>
            <p:cNvSpPr txBox="1">
              <a:spLocks noChangeArrowheads="1"/>
            </p:cNvSpPr>
            <p:nvPr/>
          </p:nvSpPr>
          <p:spPr bwMode="auto">
            <a:xfrm rot="21110149">
              <a:off x="2787" y="2363"/>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5" action="ppaction://hlinksldjump"/>
                </a:rPr>
                <a:t>click</a:t>
              </a:r>
              <a:endParaRPr kumimoji="0" lang="en-US" altLang="zh-CN" sz="1000" dirty="0">
                <a:solidFill>
                  <a:srgbClr val="009999"/>
                </a:solidFill>
                <a:latin typeface="Arial" pitchFamily="34" charset="0"/>
              </a:endParaRPr>
            </a:p>
          </p:txBody>
        </p:sp>
      </p:grpSp>
      <p:grpSp>
        <p:nvGrpSpPr>
          <p:cNvPr id="30730" name="Group 19"/>
          <p:cNvGrpSpPr>
            <a:grpSpLocks/>
          </p:cNvGrpSpPr>
          <p:nvPr/>
        </p:nvGrpSpPr>
        <p:grpSpPr bwMode="auto">
          <a:xfrm>
            <a:off x="194139" y="3692683"/>
            <a:ext cx="504825" cy="360362"/>
            <a:chOff x="2790" y="2160"/>
            <a:chExt cx="318" cy="227"/>
          </a:xfrm>
        </p:grpSpPr>
        <p:pic>
          <p:nvPicPr>
            <p:cNvPr id="30737" name="Picture 20"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8" name="Text Box 21">
              <a:hlinkClick r:id="rId6" action="ppaction://hlinksldjump"/>
            </p:cNvPr>
            <p:cNvSpPr txBox="1">
              <a:spLocks noChangeArrowheads="1"/>
            </p:cNvSpPr>
            <p:nvPr/>
          </p:nvSpPr>
          <p:spPr bwMode="auto">
            <a:xfrm rot="21110149">
              <a:off x="2790" y="2197"/>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7" action="ppaction://hlinksldjump"/>
                </a:rPr>
                <a:t>click</a:t>
              </a:r>
              <a:endParaRPr kumimoji="0" lang="en-US" altLang="zh-CN" sz="1000" dirty="0">
                <a:solidFill>
                  <a:srgbClr val="009999"/>
                </a:solidFill>
                <a:latin typeface="Arial" pitchFamily="34" charset="0"/>
              </a:endParaRPr>
            </a:p>
          </p:txBody>
        </p:sp>
      </p:grpSp>
      <p:grpSp>
        <p:nvGrpSpPr>
          <p:cNvPr id="30731" name="Group 22"/>
          <p:cNvGrpSpPr>
            <a:grpSpLocks/>
          </p:cNvGrpSpPr>
          <p:nvPr/>
        </p:nvGrpSpPr>
        <p:grpSpPr bwMode="auto">
          <a:xfrm>
            <a:off x="215390" y="4907280"/>
            <a:ext cx="504825" cy="360363"/>
            <a:chOff x="2754" y="2251"/>
            <a:chExt cx="318" cy="227"/>
          </a:xfrm>
        </p:grpSpPr>
        <p:pic>
          <p:nvPicPr>
            <p:cNvPr id="30735" name="Picture 23"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9" y="225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6" name="Text Box 24">
              <a:hlinkClick r:id="rId8" action="ppaction://hlinksldjump"/>
            </p:cNvPr>
            <p:cNvSpPr txBox="1">
              <a:spLocks noChangeArrowheads="1"/>
            </p:cNvSpPr>
            <p:nvPr/>
          </p:nvSpPr>
          <p:spPr bwMode="auto">
            <a:xfrm rot="21110149">
              <a:off x="2754" y="2273"/>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1000" dirty="0">
                  <a:solidFill>
                    <a:srgbClr val="009999"/>
                  </a:solidFill>
                  <a:latin typeface="Arial" pitchFamily="34" charset="0"/>
                  <a:hlinkClick r:id="rId9" action="ppaction://hlinksldjump"/>
                </a:rPr>
                <a:t>click</a:t>
              </a:r>
              <a:endParaRPr kumimoji="0" lang="en-US" altLang="zh-CN" sz="1000" dirty="0">
                <a:solidFill>
                  <a:srgbClr val="009999"/>
                </a:solidFill>
                <a:latin typeface="Arial" pitchFamily="34" charset="0"/>
              </a:endParaRPr>
            </a:p>
          </p:txBody>
        </p:sp>
      </p:grpSp>
      <p:pic>
        <p:nvPicPr>
          <p:cNvPr id="24"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a:hlinkClick r:id="rId11" action="ppaction://hlinksldjump"/>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996721095"/>
      </p:ext>
    </p:extLst>
  </p:cSld>
  <p:clrMapOvr>
    <a:masterClrMapping/>
  </p:clrMapOvr>
  <p:transition>
    <p:split orient="vert" dir="in"/>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5"/>
          <p:cNvSpPr>
            <a:spLocks noGrp="1"/>
          </p:cNvSpPr>
          <p:nvPr>
            <p:ph type="body" sz="half" idx="1"/>
          </p:nvPr>
        </p:nvSpPr>
        <p:spPr>
          <a:xfrm>
            <a:off x="304807" y="1339850"/>
            <a:ext cx="8172450" cy="1081088"/>
          </a:xfrm>
        </p:spPr>
        <p:txBody>
          <a:bodyPr/>
          <a:lstStyle/>
          <a:p>
            <a:pPr marL="363538" indent="-363538" eaLnBrk="1" hangingPunct="1">
              <a:lnSpc>
                <a:spcPct val="120000"/>
              </a:lnSpc>
              <a:spcBef>
                <a:spcPct val="10000"/>
              </a:spcBef>
              <a:buFont typeface="Arial" pitchFamily="34" charset="0"/>
              <a:buAutoNum type="arabicPeriod"/>
              <a:tabLst>
                <a:tab pos="88900" algn="l"/>
                <a:tab pos="354013" algn="l"/>
              </a:tabLst>
            </a:pPr>
            <a:r>
              <a:rPr lang="en-US" altLang="en-US" b="1" dirty="0" smtClean="0"/>
              <a:t>I have a confession. </a:t>
            </a:r>
          </a:p>
          <a:p>
            <a:pPr marL="363538" indent="-363538" eaLnBrk="1" hangingPunct="1">
              <a:lnSpc>
                <a:spcPct val="120000"/>
              </a:lnSpc>
              <a:spcBef>
                <a:spcPct val="10000"/>
              </a:spcBef>
              <a:buFont typeface="Arial" pitchFamily="34" charset="0"/>
              <a:buNone/>
              <a:tabLst>
                <a:tab pos="88900" algn="l"/>
                <a:tab pos="354013" algn="l"/>
              </a:tabLst>
            </a:pPr>
            <a:r>
              <a:rPr lang="en-US" altLang="zh-CN" sz="2400" dirty="0" smtClean="0"/>
              <a:t>		</a:t>
            </a:r>
            <a:r>
              <a:rPr lang="en-US" altLang="en-US" sz="2400" b="1" dirty="0" smtClean="0">
                <a:solidFill>
                  <a:schemeClr val="tx2"/>
                </a:solidFill>
              </a:rPr>
              <a:t>Has the writer done something seriously wrong</a:t>
            </a:r>
            <a:r>
              <a:rPr lang="en-US" altLang="en-US" sz="2400" b="1" dirty="0" smtClean="0">
                <a:solidFill>
                  <a:schemeClr val="tx2"/>
                </a:solidFill>
                <a:latin typeface="Arial Unicode MS" pitchFamily="34" charset="-122"/>
                <a:ea typeface="Arial Unicode MS" pitchFamily="34" charset="-122"/>
                <a:cs typeface="Arial Unicode MS" pitchFamily="34" charset="-122"/>
              </a:rPr>
              <a:t>?</a:t>
            </a:r>
          </a:p>
        </p:txBody>
      </p:sp>
      <p:grpSp>
        <p:nvGrpSpPr>
          <p:cNvPr id="5" name="Group 96"/>
          <p:cNvGrpSpPr>
            <a:grpSpLocks/>
          </p:cNvGrpSpPr>
          <p:nvPr/>
        </p:nvGrpSpPr>
        <p:grpSpPr bwMode="auto">
          <a:xfrm>
            <a:off x="395536" y="3068638"/>
            <a:ext cx="4103687" cy="2465388"/>
            <a:chOff x="289" y="1706"/>
            <a:chExt cx="2585" cy="1553"/>
          </a:xfrm>
        </p:grpSpPr>
        <p:sp>
          <p:nvSpPr>
            <p:cNvPr id="31763" name="Line 83"/>
            <p:cNvSpPr>
              <a:spLocks noChangeShapeType="1"/>
            </p:cNvSpPr>
            <p:nvPr/>
          </p:nvSpPr>
          <p:spPr bwMode="auto">
            <a:xfrm flipH="1">
              <a:off x="2018" y="1706"/>
              <a:ext cx="454" cy="363"/>
            </a:xfrm>
            <a:prstGeom prst="line">
              <a:avLst/>
            </a:prstGeom>
            <a:noFill/>
            <a:ln w="57150" cmpd="thinThick">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64" name="Rectangle 87"/>
            <p:cNvSpPr>
              <a:spLocks noChangeArrowheads="1"/>
            </p:cNvSpPr>
            <p:nvPr/>
          </p:nvSpPr>
          <p:spPr bwMode="auto">
            <a:xfrm>
              <a:off x="289" y="2096"/>
              <a:ext cx="2585" cy="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lnSpc>
                  <a:spcPct val="95000"/>
                </a:lnSpc>
                <a:spcBef>
                  <a:spcPct val="50000"/>
                </a:spcBef>
                <a:buFontTx/>
                <a:buNone/>
              </a:pPr>
              <a:r>
                <a:rPr kumimoji="0" lang="en-US" altLang="zh-CN" sz="2400" b="0" dirty="0"/>
                <a:t>T</a:t>
              </a:r>
              <a:r>
                <a:rPr kumimoji="0" lang="en-US" altLang="en-US" sz="2400" b="0" dirty="0"/>
                <a:t>he writer is about to</a:t>
              </a:r>
              <a:r>
                <a:rPr kumimoji="0" lang="en-US" altLang="zh-CN" sz="2400" b="0" dirty="0"/>
                <a:t> </a:t>
              </a:r>
              <a:r>
                <a:rPr kumimoji="0" lang="en-US" altLang="en-US" sz="2400" b="0" dirty="0"/>
                <a:t>reveal a personal statement, which draws the reader into the passage</a:t>
              </a:r>
              <a:r>
                <a:rPr kumimoji="0" lang="en-US" altLang="zh-CN" sz="2400" b="0" dirty="0"/>
                <a:t>.</a:t>
              </a:r>
              <a:endParaRPr kumimoji="0" lang="zh-CN" altLang="en-US" sz="2400" b="0" dirty="0"/>
            </a:p>
          </p:txBody>
        </p:sp>
      </p:grpSp>
      <p:grpSp>
        <p:nvGrpSpPr>
          <p:cNvPr id="6" name="Group 97"/>
          <p:cNvGrpSpPr>
            <a:grpSpLocks/>
          </p:cNvGrpSpPr>
          <p:nvPr/>
        </p:nvGrpSpPr>
        <p:grpSpPr bwMode="auto">
          <a:xfrm>
            <a:off x="4843084" y="3131523"/>
            <a:ext cx="3940175" cy="1847850"/>
            <a:chOff x="3044" y="1831"/>
            <a:chExt cx="2482" cy="1164"/>
          </a:xfrm>
        </p:grpSpPr>
        <p:sp>
          <p:nvSpPr>
            <p:cNvPr id="31761" name="Line 84"/>
            <p:cNvSpPr>
              <a:spLocks noChangeShapeType="1"/>
            </p:cNvSpPr>
            <p:nvPr/>
          </p:nvSpPr>
          <p:spPr bwMode="auto">
            <a:xfrm>
              <a:off x="3632" y="1831"/>
              <a:ext cx="518" cy="389"/>
            </a:xfrm>
            <a:prstGeom prst="line">
              <a:avLst/>
            </a:prstGeom>
            <a:noFill/>
            <a:ln w="57150" cmpd="thinThick">
              <a:solidFill>
                <a:schemeClr val="tx2"/>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1762" name="Rectangle 91"/>
            <p:cNvSpPr>
              <a:spLocks noChangeArrowheads="1"/>
            </p:cNvSpPr>
            <p:nvPr/>
          </p:nvSpPr>
          <p:spPr bwMode="auto">
            <a:xfrm>
              <a:off x="3044" y="2247"/>
              <a:ext cx="2482"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2400" b="0" dirty="0"/>
                <a:t>T</a:t>
              </a:r>
              <a:r>
                <a:rPr kumimoji="0" lang="en-US" altLang="en-US" sz="2400" b="0" dirty="0"/>
                <a:t>he confession</a:t>
              </a:r>
              <a:r>
                <a:rPr kumimoji="0" lang="en-US" altLang="zh-CN" sz="2400" b="0" dirty="0"/>
                <a:t> </a:t>
              </a:r>
              <a:r>
                <a:rPr kumimoji="0" lang="en-US" altLang="en-US" sz="2400" b="0" dirty="0"/>
                <a:t>is actually about something small and quite trivial</a:t>
              </a:r>
              <a:r>
                <a:rPr kumimoji="0" lang="en-US" altLang="zh-CN" sz="2400" b="0" dirty="0"/>
                <a:t>.</a:t>
              </a:r>
              <a:endParaRPr kumimoji="0" lang="zh-CN" altLang="en-US" sz="2400" b="0" dirty="0"/>
            </a:p>
          </p:txBody>
        </p:sp>
      </p:grpSp>
      <p:grpSp>
        <p:nvGrpSpPr>
          <p:cNvPr id="7" name="Group 103"/>
          <p:cNvGrpSpPr>
            <a:grpSpLocks/>
          </p:cNvGrpSpPr>
          <p:nvPr/>
        </p:nvGrpSpPr>
        <p:grpSpPr bwMode="auto">
          <a:xfrm>
            <a:off x="810927" y="4450383"/>
            <a:ext cx="7450138" cy="2288376"/>
            <a:chOff x="668" y="2756"/>
            <a:chExt cx="4536" cy="1304"/>
          </a:xfrm>
          <a:solidFill>
            <a:schemeClr val="accent3">
              <a:lumMod val="40000"/>
              <a:lumOff val="60000"/>
            </a:schemeClr>
          </a:solidFill>
        </p:grpSpPr>
        <p:sp>
          <p:nvSpPr>
            <p:cNvPr id="31757" name="AutoShape 92"/>
            <p:cNvSpPr>
              <a:spLocks noChangeArrowheads="1"/>
            </p:cNvSpPr>
            <p:nvPr/>
          </p:nvSpPr>
          <p:spPr bwMode="auto">
            <a:xfrm>
              <a:off x="2635" y="2756"/>
              <a:ext cx="426" cy="618"/>
            </a:xfrm>
            <a:prstGeom prst="downArrow">
              <a:avLst>
                <a:gd name="adj1" fmla="val 50000"/>
                <a:gd name="adj2" fmla="val 36268"/>
              </a:avLst>
            </a:prstGeom>
            <a:grpFill/>
            <a:ln w="15875" algn="ctr">
              <a:noFill/>
              <a:miter lim="800000"/>
              <a:headEnd/>
              <a:tailEnd/>
            </a:ln>
          </p:spPr>
          <p:txBody>
            <a:bodyPr anchor="ct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algn="ctr" eaLnBrk="1" hangingPunct="1">
                <a:spcBef>
                  <a:spcPct val="50000"/>
                </a:spcBef>
                <a:buFontTx/>
                <a:buNone/>
              </a:pPr>
              <a:r>
                <a:rPr lang="zh-CN" altLang="en-US" sz="2800" b="0">
                  <a:solidFill>
                    <a:schemeClr val="hlink"/>
                  </a:solidFill>
                  <a:latin typeface="Times New Roman" pitchFamily="18" charset="0"/>
                </a:rPr>
                <a:t/>
              </a:r>
              <a:br>
                <a:rPr lang="zh-CN" altLang="en-US" sz="2800" b="0">
                  <a:solidFill>
                    <a:schemeClr val="hlink"/>
                  </a:solidFill>
                  <a:latin typeface="Times New Roman" pitchFamily="18" charset="0"/>
                </a:rPr>
              </a:br>
              <a:endParaRPr lang="zh-CN" altLang="en-US" sz="2800" b="0">
                <a:solidFill>
                  <a:schemeClr val="hlink"/>
                </a:solidFill>
                <a:latin typeface="Times New Roman" pitchFamily="18" charset="0"/>
              </a:endParaRPr>
            </a:p>
          </p:txBody>
        </p:sp>
        <p:grpSp>
          <p:nvGrpSpPr>
            <p:cNvPr id="31758" name="Group 98"/>
            <p:cNvGrpSpPr>
              <a:grpSpLocks/>
            </p:cNvGrpSpPr>
            <p:nvPr/>
          </p:nvGrpSpPr>
          <p:grpSpPr bwMode="auto">
            <a:xfrm>
              <a:off x="668" y="2795"/>
              <a:ext cx="4536" cy="1265"/>
              <a:chOff x="668" y="2795"/>
              <a:chExt cx="4536" cy="1265"/>
            </a:xfrm>
            <a:grpFill/>
          </p:grpSpPr>
          <p:sp>
            <p:nvSpPr>
              <p:cNvPr id="31759" name="AutoShape 89">
                <a:hlinkClick r:id="rId3" action="ppaction://hlinksldjump"/>
              </p:cNvPr>
              <p:cNvSpPr>
                <a:spLocks noChangeArrowheads="1"/>
              </p:cNvSpPr>
              <p:nvPr/>
            </p:nvSpPr>
            <p:spPr bwMode="auto">
              <a:xfrm>
                <a:off x="668" y="3536"/>
                <a:ext cx="4536" cy="524"/>
              </a:xfrm>
              <a:prstGeom prst="roundRect">
                <a:avLst>
                  <a:gd name="adj" fmla="val 16667"/>
                </a:avLst>
              </a:prstGeom>
              <a:grpFill/>
              <a:ln w="9525" algn="ctr">
                <a:solidFill>
                  <a:schemeClr val="tx1"/>
                </a:solidFill>
                <a:round/>
                <a:headEnd/>
                <a:tailEnd/>
              </a:ln>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The writer uses the story to raise serious issues about credit cards and banks. </a:t>
                </a:r>
                <a:endParaRPr lang="zh-CN" altLang="en-US" sz="2400" b="0" dirty="0"/>
              </a:p>
            </p:txBody>
          </p:sp>
          <p:sp>
            <p:nvSpPr>
              <p:cNvPr id="31760" name="Rectangle 95"/>
              <p:cNvSpPr>
                <a:spLocks noChangeArrowheads="1"/>
              </p:cNvSpPr>
              <p:nvPr/>
            </p:nvSpPr>
            <p:spPr bwMode="auto">
              <a:xfrm>
                <a:off x="2744" y="2795"/>
                <a:ext cx="214" cy="514"/>
              </a:xfrm>
              <a:prstGeom prst="rect">
                <a:avLst/>
              </a:prstGeom>
              <a:grp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lnSpc>
                    <a:spcPct val="70000"/>
                  </a:lnSpc>
                  <a:spcBef>
                    <a:spcPct val="50000"/>
                  </a:spcBef>
                  <a:buFontTx/>
                  <a:buNone/>
                </a:pPr>
                <a:r>
                  <a:rPr lang="en-US" altLang="zh-CN" sz="2500" dirty="0">
                    <a:solidFill>
                      <a:srgbClr val="990000"/>
                    </a:solidFill>
                  </a:rPr>
                  <a:t>but</a:t>
                </a:r>
                <a:endParaRPr lang="zh-CN" altLang="en-US" sz="2500" dirty="0">
                  <a:solidFill>
                    <a:srgbClr val="990000"/>
                  </a:solidFill>
                </a:endParaRPr>
              </a:p>
            </p:txBody>
          </p:sp>
        </p:grpSp>
      </p:grpSp>
      <p:grpSp>
        <p:nvGrpSpPr>
          <p:cNvPr id="9" name="Group 102"/>
          <p:cNvGrpSpPr>
            <a:grpSpLocks/>
          </p:cNvGrpSpPr>
          <p:nvPr/>
        </p:nvGrpSpPr>
        <p:grpSpPr bwMode="auto">
          <a:xfrm>
            <a:off x="447990" y="2590007"/>
            <a:ext cx="7848600" cy="576262"/>
            <a:chOff x="295" y="1434"/>
            <a:chExt cx="4944" cy="363"/>
          </a:xfrm>
        </p:grpSpPr>
        <p:sp>
          <p:nvSpPr>
            <p:cNvPr id="31755" name="Rectangle 82"/>
            <p:cNvSpPr>
              <a:spLocks noChangeArrowheads="1"/>
            </p:cNvSpPr>
            <p:nvPr/>
          </p:nvSpPr>
          <p:spPr bwMode="auto">
            <a:xfrm>
              <a:off x="975" y="1434"/>
              <a:ext cx="4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It makes an interesting and ironic beginning.</a:t>
              </a:r>
              <a:endParaRPr lang="zh-CN" altLang="en-US" sz="2400" b="0" dirty="0"/>
            </a:p>
          </p:txBody>
        </p:sp>
        <p:pic>
          <p:nvPicPr>
            <p:cNvPr id="31756" name="Picture 101" descr="no-no-no-no"/>
            <p:cNvPicPr>
              <a:picLocks noChangeAspect="1" noChangeArrowheads="1"/>
            </p:cNvPicPr>
            <p:nvPr/>
          </p:nvPicPr>
          <p:blipFill>
            <a:blip r:embed="rId4">
              <a:extLst>
                <a:ext uri="{28A0092B-C50C-407E-A947-70E740481C1C}">
                  <a14:useLocalDpi xmlns:a14="http://schemas.microsoft.com/office/drawing/2010/main" val="0"/>
                </a:ext>
              </a:extLst>
            </a:blip>
            <a:srcRect t="28946" r="46031" b="34683"/>
            <a:stretch>
              <a:fillRect/>
            </a:stretch>
          </p:blipFill>
          <p:spPr bwMode="auto">
            <a:xfrm>
              <a:off x="295" y="1434"/>
              <a:ext cx="59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84481593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3" name="Rectangle 5"/>
          <p:cNvSpPr>
            <a:spLocks noGrp="1"/>
          </p:cNvSpPr>
          <p:nvPr>
            <p:ph type="body" sz="half" idx="1"/>
          </p:nvPr>
        </p:nvSpPr>
        <p:spPr>
          <a:xfrm>
            <a:off x="395796" y="1367992"/>
            <a:ext cx="8640700" cy="1800225"/>
          </a:xfrm>
        </p:spPr>
        <p:txBody>
          <a:bodyPr>
            <a:normAutofit fontScale="92500"/>
          </a:bodyPr>
          <a:lstStyle/>
          <a:p>
            <a:pPr marL="363538" indent="-363538" eaLnBrk="1" hangingPunct="1">
              <a:buFont typeface="Arial" pitchFamily="34" charset="0"/>
              <a:buNone/>
              <a:tabLst>
                <a:tab pos="88900" algn="l"/>
                <a:tab pos="354013" algn="l"/>
              </a:tabLst>
            </a:pPr>
            <a:r>
              <a:rPr lang="en-US" altLang="en-US" b="1" dirty="0" smtClean="0"/>
              <a:t>2</a:t>
            </a:r>
            <a:r>
              <a:rPr lang="en-US" altLang="zh-CN" b="1" dirty="0" smtClean="0"/>
              <a:t>.</a:t>
            </a:r>
            <a:r>
              <a:rPr lang="en-US" altLang="en-US" b="1" dirty="0" smtClean="0"/>
              <a:t> How did she do this</a:t>
            </a:r>
            <a:r>
              <a:rPr lang="en-US" altLang="en-US" b="1" dirty="0" smtClean="0">
                <a:latin typeface="Arial Unicode MS" pitchFamily="34" charset="-122"/>
                <a:ea typeface="Arial Unicode MS" pitchFamily="34" charset="-122"/>
                <a:cs typeface="Arial Unicode MS" pitchFamily="34" charset="-122"/>
              </a:rPr>
              <a:t>? </a:t>
            </a:r>
            <a:r>
              <a:rPr lang="en-US" altLang="en-US" b="1" dirty="0" smtClean="0"/>
              <a:t>How could this be</a:t>
            </a:r>
            <a:r>
              <a:rPr lang="en-US" altLang="en-US" b="1" dirty="0" smtClean="0">
                <a:latin typeface="Arial Unicode MS" pitchFamily="34" charset="-122"/>
                <a:ea typeface="Arial Unicode MS" pitchFamily="34" charset="-122"/>
                <a:cs typeface="Arial Unicode MS" pitchFamily="34" charset="-122"/>
              </a:rPr>
              <a:t>?</a:t>
            </a:r>
            <a:r>
              <a:rPr lang="en-US" altLang="en-US" b="1" dirty="0" smtClean="0"/>
              <a:t> I knew I earned more than her, my car was newer, and my house was smarter. How did she get to appear more </a:t>
            </a:r>
            <a:r>
              <a:rPr lang="en-US" altLang="en-US" b="1" dirty="0" smtClean="0">
                <a:hlinkClick r:id="rId3" action="ppaction://hlinksldjump"/>
              </a:rPr>
              <a:t>flash</a:t>
            </a:r>
            <a:r>
              <a:rPr lang="en-US" altLang="en-US" b="1" dirty="0" smtClean="0"/>
              <a:t> than me</a:t>
            </a:r>
            <a:r>
              <a:rPr lang="en-US" altLang="en-US" b="1" dirty="0" smtClean="0">
                <a:latin typeface="Arial Unicode MS" pitchFamily="34" charset="-122"/>
                <a:ea typeface="Arial Unicode MS" pitchFamily="34" charset="-122"/>
                <a:cs typeface="Arial Unicode MS" pitchFamily="34" charset="-122"/>
              </a:rPr>
              <a:t>?</a:t>
            </a:r>
          </a:p>
          <a:p>
            <a:pPr marL="363538" indent="-363538" eaLnBrk="1" hangingPunct="1">
              <a:buFont typeface="Arial" pitchFamily="34" charset="0"/>
              <a:buNone/>
              <a:tabLst>
                <a:tab pos="88900" algn="l"/>
                <a:tab pos="354013" algn="l"/>
              </a:tabLst>
            </a:pPr>
            <a:r>
              <a:rPr lang="en-US" altLang="en-US" sz="2400" dirty="0" smtClean="0"/>
              <a:t>	</a:t>
            </a:r>
            <a:r>
              <a:rPr lang="en-US" altLang="zh-CN" sz="2400" dirty="0" smtClean="0"/>
              <a:t>   </a:t>
            </a:r>
            <a:r>
              <a:rPr lang="en-US" altLang="en-US" sz="2400" b="1" dirty="0" smtClean="0">
                <a:solidFill>
                  <a:schemeClr val="tx2"/>
                </a:solidFill>
              </a:rPr>
              <a:t>What effect does the series of questions have</a:t>
            </a:r>
            <a:r>
              <a:rPr lang="en-US" altLang="en-US" sz="2400" b="1" dirty="0" smtClean="0">
                <a:solidFill>
                  <a:schemeClr val="tx2"/>
                </a:solidFill>
                <a:latin typeface="Arial Unicode MS" pitchFamily="34" charset="-122"/>
                <a:ea typeface="Arial Unicode MS" pitchFamily="34" charset="-122"/>
                <a:cs typeface="Arial Unicode MS" pitchFamily="34" charset="-122"/>
              </a:rPr>
              <a:t>?</a:t>
            </a:r>
          </a:p>
        </p:txBody>
      </p:sp>
      <p:grpSp>
        <p:nvGrpSpPr>
          <p:cNvPr id="4" name="Group 74"/>
          <p:cNvGrpSpPr>
            <a:grpSpLocks/>
          </p:cNvGrpSpPr>
          <p:nvPr/>
        </p:nvGrpSpPr>
        <p:grpSpPr bwMode="auto">
          <a:xfrm>
            <a:off x="539552" y="3444652"/>
            <a:ext cx="2016125" cy="1828800"/>
            <a:chOff x="385" y="1979"/>
            <a:chExt cx="1270" cy="1152"/>
          </a:xfrm>
        </p:grpSpPr>
        <p:sp>
          <p:nvSpPr>
            <p:cNvPr id="32786" name="Rectangle 37"/>
            <p:cNvSpPr>
              <a:spLocks noChangeArrowheads="1"/>
            </p:cNvSpPr>
            <p:nvPr/>
          </p:nvSpPr>
          <p:spPr bwMode="auto">
            <a:xfrm>
              <a:off x="385" y="2659"/>
              <a:ext cx="127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lnSpc>
                  <a:spcPct val="90000"/>
                </a:lnSpc>
                <a:spcBef>
                  <a:spcPct val="50000"/>
                </a:spcBef>
                <a:buFontTx/>
                <a:buNone/>
              </a:pPr>
              <a:r>
                <a:rPr kumimoji="0" lang="en-US" altLang="zh-CN" sz="2400" dirty="0"/>
                <a:t>rhetorical questions </a:t>
              </a:r>
              <a:r>
                <a:rPr lang="en-US" altLang="zh-CN" sz="2400" dirty="0"/>
                <a:t>	</a:t>
              </a:r>
            </a:p>
          </p:txBody>
        </p:sp>
        <p:pic>
          <p:nvPicPr>
            <p:cNvPr id="32787" name="Picture 63" descr="question-marks">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 y="1979"/>
              <a:ext cx="771"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73"/>
          <p:cNvGrpSpPr>
            <a:grpSpLocks/>
          </p:cNvGrpSpPr>
          <p:nvPr/>
        </p:nvGrpSpPr>
        <p:grpSpPr bwMode="auto">
          <a:xfrm>
            <a:off x="2124075" y="4821205"/>
            <a:ext cx="6527800" cy="1400175"/>
            <a:chOff x="1338" y="2886"/>
            <a:chExt cx="4112" cy="882"/>
          </a:xfrm>
        </p:grpSpPr>
        <p:sp>
          <p:nvSpPr>
            <p:cNvPr id="32784" name="AutoShape 61"/>
            <p:cNvSpPr>
              <a:spLocks noChangeArrowheads="1"/>
            </p:cNvSpPr>
            <p:nvPr/>
          </p:nvSpPr>
          <p:spPr bwMode="auto">
            <a:xfrm>
              <a:off x="2064" y="2931"/>
              <a:ext cx="3386" cy="837"/>
            </a:xfrm>
            <a:prstGeom prst="roundRect">
              <a:avLst>
                <a:gd name="adj" fmla="val 16667"/>
              </a:avLst>
            </a:prstGeom>
            <a:gradFill rotWithShape="1">
              <a:gsLst>
                <a:gs pos="0">
                  <a:schemeClr val="bg1"/>
                </a:gs>
                <a:gs pos="100000">
                  <a:srgbClr val="CCFFFF"/>
                </a:gs>
              </a:gsLst>
              <a:path path="shape">
                <a:fillToRect l="50000" t="50000" r="50000" b="50000"/>
              </a:path>
            </a:gradFill>
            <a:ln w="9525" algn="ctr">
              <a:solidFill>
                <a:schemeClr val="tx1"/>
              </a:solidFill>
              <a:round/>
              <a:headEnd/>
              <a:tailEnd/>
            </a:ln>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emphasize how the writer was puzzled &amp; annoyed by the high-status gold card of her friend.</a:t>
              </a:r>
            </a:p>
          </p:txBody>
        </p:sp>
        <p:sp>
          <p:nvSpPr>
            <p:cNvPr id="32785" name="AutoShape 66"/>
            <p:cNvSpPr>
              <a:spLocks noChangeArrowheads="1"/>
            </p:cNvSpPr>
            <p:nvPr/>
          </p:nvSpPr>
          <p:spPr bwMode="auto">
            <a:xfrm rot="1682559">
              <a:off x="1338" y="2886"/>
              <a:ext cx="761" cy="273"/>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380 h 21600"/>
                <a:gd name="T14" fmla="*/ 18904 w 21600"/>
                <a:gd name="T15" fmla="*/ 1622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9900"/>
                </a:gs>
                <a:gs pos="100000">
                  <a:schemeClr val="bg1"/>
                </a:gs>
              </a:gsLst>
              <a:path path="rect">
                <a:fillToRect l="50000" t="50000" r="50000" b="50000"/>
              </a:path>
            </a:gradFill>
            <a:ln w="9525" algn="ctr">
              <a:solidFill>
                <a:schemeClr val="tx1"/>
              </a:solidFill>
              <a:miter lim="800000"/>
              <a:headEnd/>
              <a:tailEnd/>
            </a:ln>
          </p:spPr>
          <p:txBody>
            <a:bodyPr anchor="ctr">
              <a:spAutoFit/>
            </a:bodyPr>
            <a:lstStyle/>
            <a:p>
              <a:endParaRPr lang="zh-CN" altLang="en-US"/>
            </a:p>
          </p:txBody>
        </p:sp>
      </p:grpSp>
      <p:grpSp>
        <p:nvGrpSpPr>
          <p:cNvPr id="7" name="Group 72"/>
          <p:cNvGrpSpPr>
            <a:grpSpLocks/>
          </p:cNvGrpSpPr>
          <p:nvPr/>
        </p:nvGrpSpPr>
        <p:grpSpPr bwMode="auto">
          <a:xfrm>
            <a:off x="2115314" y="3468688"/>
            <a:ext cx="6194425" cy="787400"/>
            <a:chOff x="1383" y="2024"/>
            <a:chExt cx="3902" cy="496"/>
          </a:xfrm>
        </p:grpSpPr>
        <p:sp>
          <p:nvSpPr>
            <p:cNvPr id="32782" name="AutoShape 60"/>
            <p:cNvSpPr>
              <a:spLocks noChangeArrowheads="1"/>
            </p:cNvSpPr>
            <p:nvPr/>
          </p:nvSpPr>
          <p:spPr bwMode="auto">
            <a:xfrm>
              <a:off x="2109" y="2024"/>
              <a:ext cx="3176" cy="319"/>
            </a:xfrm>
            <a:prstGeom prst="roundRect">
              <a:avLst>
                <a:gd name="adj" fmla="val 16667"/>
              </a:avLst>
            </a:prstGeom>
            <a:gradFill rotWithShape="1">
              <a:gsLst>
                <a:gs pos="0">
                  <a:schemeClr val="bg1"/>
                </a:gs>
                <a:gs pos="100000">
                  <a:srgbClr val="FFCC99"/>
                </a:gs>
              </a:gsLst>
              <a:path path="shape">
                <a:fillToRect l="50000" t="50000" r="50000" b="50000"/>
              </a:path>
            </a:gradFill>
            <a:ln w="9525" algn="ctr">
              <a:solidFill>
                <a:schemeClr val="tx1"/>
              </a:solidFill>
              <a:round/>
              <a:headEnd/>
              <a:tailEnd/>
            </a:ln>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share the writer’s feelings with us </a:t>
              </a:r>
              <a:endParaRPr lang="zh-CN" altLang="en-US" sz="2400" b="0" dirty="0"/>
            </a:p>
          </p:txBody>
        </p:sp>
        <p:sp>
          <p:nvSpPr>
            <p:cNvPr id="32783" name="AutoShape 69"/>
            <p:cNvSpPr>
              <a:spLocks noChangeArrowheads="1"/>
            </p:cNvSpPr>
            <p:nvPr/>
          </p:nvSpPr>
          <p:spPr bwMode="auto">
            <a:xfrm rot="-1820470">
              <a:off x="1383" y="2296"/>
              <a:ext cx="761" cy="22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400 h 21600"/>
                <a:gd name="T14" fmla="*/ 1890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9900"/>
                </a:gs>
                <a:gs pos="100000">
                  <a:schemeClr val="bg1"/>
                </a:gs>
              </a:gsLst>
              <a:path path="rect">
                <a:fillToRect l="50000" t="50000" r="50000" b="50000"/>
              </a:path>
            </a:gradFill>
            <a:ln w="9525" algn="ctr">
              <a:solidFill>
                <a:schemeClr val="tx1"/>
              </a:solidFill>
              <a:miter lim="800000"/>
              <a:headEnd/>
              <a:tailEnd/>
            </a:ln>
          </p:spPr>
          <p:txBody>
            <a:bodyPr anchor="ctr">
              <a:spAutoFit/>
            </a:bodyPr>
            <a:lstStyle/>
            <a:p>
              <a:endParaRPr lang="zh-CN" altLang="en-US"/>
            </a:p>
          </p:txBody>
        </p:sp>
      </p:grpSp>
      <p:pic>
        <p:nvPicPr>
          <p:cNvPr id="2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345740025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567" y="3333333"/>
            <a:ext cx="2808312" cy="3335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8" name="Rectangle 14"/>
          <p:cNvSpPr>
            <a:spLocks noChangeArrowheads="1"/>
          </p:cNvSpPr>
          <p:nvPr/>
        </p:nvSpPr>
        <p:spPr bwMode="auto">
          <a:xfrm>
            <a:off x="281159" y="1556792"/>
            <a:ext cx="8351838" cy="91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5000"/>
              </a:lnSpc>
              <a:spcBef>
                <a:spcPct val="10000"/>
              </a:spcBef>
            </a:pPr>
            <a:r>
              <a:rPr lang="en-US" altLang="zh-CN" dirty="0">
                <a:solidFill>
                  <a:schemeClr val="tx1"/>
                </a:solidFill>
                <a:latin typeface="Cambria Math" panose="02040503050406030204" pitchFamily="18" charset="0"/>
                <a:ea typeface="Cambria Math" panose="02040503050406030204" pitchFamily="18" charset="0"/>
              </a:rPr>
              <a:t>Share your favorite money quotes and use examples or personal experience to support your choice.</a:t>
            </a:r>
          </a:p>
        </p:txBody>
      </p:sp>
      <p:sp>
        <p:nvSpPr>
          <p:cNvPr id="10250" name="Rectangle 40"/>
          <p:cNvSpPr>
            <a:spLocks noChangeArrowheads="1"/>
          </p:cNvSpPr>
          <p:nvPr/>
        </p:nvSpPr>
        <p:spPr bwMode="auto">
          <a:xfrm>
            <a:off x="741363" y="2924944"/>
            <a:ext cx="5558829" cy="28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0" algn="l"/>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0" algn="l"/>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0" algn="l"/>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0" algn="l"/>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0" algn="l"/>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lang="en-US" altLang="zh-CN" sz="2400" b="1" dirty="0" smtClean="0">
                <a:solidFill>
                  <a:schemeClr val="tx1"/>
                </a:solidFill>
                <a:latin typeface="Century Gothic" pitchFamily="34" charset="0"/>
              </a:rPr>
              <a:t>1</a:t>
            </a:r>
            <a:r>
              <a:rPr lang="en-US" altLang="zh-CN" sz="2400" b="1" dirty="0">
                <a:solidFill>
                  <a:schemeClr val="tx1"/>
                </a:solidFill>
                <a:latin typeface="Century Gothic" pitchFamily="34" charset="0"/>
              </a:rPr>
              <a:t>. Money is the root of all evil.</a:t>
            </a:r>
          </a:p>
          <a:p>
            <a:pPr marL="360363" indent="-360363" eaLnBrk="1" hangingPunct="1">
              <a:lnSpc>
                <a:spcPct val="120000"/>
              </a:lnSpc>
              <a:spcBef>
                <a:spcPct val="20000"/>
              </a:spcBef>
            </a:pPr>
            <a:r>
              <a:rPr lang="en-US" altLang="zh-CN" sz="2400" b="1" dirty="0">
                <a:solidFill>
                  <a:schemeClr val="tx1"/>
                </a:solidFill>
                <a:latin typeface="Century Gothic" pitchFamily="34" charset="0"/>
              </a:rPr>
              <a:t>2. Look after the pennies and the 	pounds will look after themselves.</a:t>
            </a:r>
          </a:p>
          <a:p>
            <a:pPr marL="360363" indent="-360363" eaLnBrk="1" hangingPunct="1">
              <a:lnSpc>
                <a:spcPct val="120000"/>
              </a:lnSpc>
              <a:spcBef>
                <a:spcPct val="20000"/>
              </a:spcBef>
            </a:pPr>
            <a:r>
              <a:rPr lang="en-US" altLang="zh-CN" sz="2400" b="1" dirty="0">
                <a:solidFill>
                  <a:schemeClr val="tx1"/>
                </a:solidFill>
                <a:latin typeface="Century Gothic" pitchFamily="34" charset="0"/>
              </a:rPr>
              <a:t>3. Whoever said money can’t buy 	happiness didn’t know where to </a:t>
            </a:r>
            <a:r>
              <a:rPr lang="en-US" altLang="zh-CN" sz="2400" b="1" dirty="0" smtClean="0">
                <a:solidFill>
                  <a:schemeClr val="tx1"/>
                </a:solidFill>
                <a:latin typeface="Century Gothic" pitchFamily="34" charset="0"/>
              </a:rPr>
              <a:t>go shopping</a:t>
            </a:r>
            <a:r>
              <a:rPr lang="en-US" altLang="zh-CN" sz="2400" b="1" dirty="0">
                <a:solidFill>
                  <a:schemeClr val="tx1"/>
                </a:solidFill>
                <a:latin typeface="Century Gothic" pitchFamily="34" charset="0"/>
              </a:rPr>
              <a:t>.</a:t>
            </a: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标题 2"/>
          <p:cNvSpPr>
            <a:spLocks noGrp="1"/>
          </p:cNvSpPr>
          <p:nvPr>
            <p:ph type="title"/>
          </p:nvPr>
        </p:nvSpPr>
        <p:spPr>
          <a:xfrm>
            <a:off x="1969617" y="131446"/>
            <a:ext cx="6779096" cy="1143000"/>
          </a:xfrm>
        </p:spPr>
        <p:txBody>
          <a:bodyPr>
            <a:normAutofit/>
          </a:bodyPr>
          <a:lstStyle/>
          <a:p>
            <a:pPr algn="l"/>
            <a:r>
              <a:rPr lang="en-US" altLang="zh-CN" sz="4800" b="1" dirty="0" smtClean="0">
                <a:solidFill>
                  <a:srgbClr val="DDFFDD"/>
                </a:solidFill>
              </a:rPr>
              <a:t>Warm-up</a:t>
            </a:r>
            <a:endParaRPr lang="zh-CN" altLang="en-US" sz="4800" b="1" dirty="0">
              <a:solidFill>
                <a:srgbClr val="DDFFDD"/>
              </a:solidFill>
            </a:endParaRPr>
          </a:p>
        </p:txBody>
      </p:sp>
    </p:spTree>
    <p:extLst>
      <p:ext uri="{BB962C8B-B14F-4D97-AF65-F5344CB8AC3E}">
        <p14:creationId xmlns:p14="http://schemas.microsoft.com/office/powerpoint/2010/main" val="3357093875"/>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250"/>
                                        </p:tgtEl>
                                        <p:attrNameLst>
                                          <p:attrName>style.visibility</p:attrName>
                                        </p:attrNameLst>
                                      </p:cBhvr>
                                      <p:to>
                                        <p:strVal val="visible"/>
                                      </p:to>
                                    </p:set>
                                    <p:animEffect transition="in" filter="fade">
                                      <p:cBhvr>
                                        <p:cTn id="7" dur="1000"/>
                                        <p:tgtEl>
                                          <p:spTgt spid="10250"/>
                                        </p:tgtEl>
                                      </p:cBhvr>
                                    </p:animEffect>
                                    <p:anim calcmode="lin" valueType="num">
                                      <p:cBhvr>
                                        <p:cTn id="8" dur="1000" fill="hold"/>
                                        <p:tgtEl>
                                          <p:spTgt spid="10250"/>
                                        </p:tgtEl>
                                        <p:attrNameLst>
                                          <p:attrName>ppt_x</p:attrName>
                                        </p:attrNameLst>
                                      </p:cBhvr>
                                      <p:tavLst>
                                        <p:tav tm="0">
                                          <p:val>
                                            <p:strVal val="#ppt_x"/>
                                          </p:val>
                                        </p:tav>
                                        <p:tav tm="100000">
                                          <p:val>
                                            <p:strVal val="#ppt_x"/>
                                          </p:val>
                                        </p:tav>
                                      </p:tavLst>
                                    </p:anim>
                                    <p:anim calcmode="lin" valueType="num">
                                      <p:cBhvr>
                                        <p:cTn id="9" dur="1000" fill="hold"/>
                                        <p:tgtEl>
                                          <p:spTgt spid="10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7" name="Rectangle 5"/>
          <p:cNvSpPr>
            <a:spLocks noGrp="1"/>
          </p:cNvSpPr>
          <p:nvPr>
            <p:ph type="body" sz="half" idx="1"/>
          </p:nvPr>
        </p:nvSpPr>
        <p:spPr>
          <a:xfrm>
            <a:off x="323527" y="1412776"/>
            <a:ext cx="8425185" cy="2952750"/>
          </a:xfrm>
        </p:spPr>
        <p:txBody>
          <a:bodyPr/>
          <a:lstStyle/>
          <a:p>
            <a:pPr marL="363538" indent="-363538" eaLnBrk="1" hangingPunct="1">
              <a:buFont typeface="Arial" pitchFamily="34" charset="0"/>
              <a:buNone/>
              <a:tabLst>
                <a:tab pos="88900" algn="l"/>
                <a:tab pos="354013" algn="l"/>
              </a:tabLst>
            </a:pPr>
            <a:r>
              <a:rPr lang="en-US" altLang="zh-CN" b="1" dirty="0" smtClean="0"/>
              <a:t>3.</a:t>
            </a:r>
            <a:r>
              <a:rPr lang="en-US" altLang="en-US" b="1" dirty="0" smtClean="0"/>
              <a:t> She has a student loan of £3,000, like most of her friends, and a small allowance from her poor mother (ha!) for transport, books and living expenses. </a:t>
            </a:r>
          </a:p>
          <a:p>
            <a:pPr marL="363538" indent="-363538" eaLnBrk="1" hangingPunct="1">
              <a:buFont typeface="Arial" pitchFamily="34" charset="0"/>
              <a:buNone/>
              <a:tabLst>
                <a:tab pos="88900" algn="l"/>
                <a:tab pos="354013" algn="l"/>
              </a:tabLst>
            </a:pPr>
            <a:r>
              <a:rPr lang="en-US" altLang="en-US" sz="2400" b="1" dirty="0" smtClean="0"/>
              <a:t>	</a:t>
            </a:r>
            <a:r>
              <a:rPr lang="en-US" altLang="zh-CN" sz="2400" b="1" dirty="0" smtClean="0"/>
              <a:t>	</a:t>
            </a:r>
            <a:r>
              <a:rPr lang="en-US" altLang="en-US" sz="2400" b="1" i="1" dirty="0" smtClean="0">
                <a:solidFill>
                  <a:schemeClr val="tx2"/>
                </a:solidFill>
              </a:rPr>
              <a:t>Ha! </a:t>
            </a:r>
            <a:r>
              <a:rPr lang="en-US" altLang="en-US" sz="2400" b="1" dirty="0" smtClean="0">
                <a:solidFill>
                  <a:schemeClr val="tx2"/>
                </a:solidFill>
              </a:rPr>
              <a:t>is an aside which indicates a laugh. What is the laugh for</a:t>
            </a:r>
            <a:r>
              <a:rPr lang="en-US" altLang="en-US" sz="2400" b="1" dirty="0" smtClean="0">
                <a:solidFill>
                  <a:schemeClr val="tx2"/>
                </a:solidFill>
                <a:latin typeface="Arial Unicode MS" pitchFamily="34" charset="-122"/>
                <a:ea typeface="Arial Unicode MS" pitchFamily="34" charset="-122"/>
                <a:cs typeface="Arial Unicode MS" pitchFamily="34" charset="-122"/>
              </a:rPr>
              <a:t>?</a:t>
            </a:r>
          </a:p>
        </p:txBody>
      </p:sp>
      <p:grpSp>
        <p:nvGrpSpPr>
          <p:cNvPr id="4" name="Group 50"/>
          <p:cNvGrpSpPr>
            <a:grpSpLocks/>
          </p:cNvGrpSpPr>
          <p:nvPr/>
        </p:nvGrpSpPr>
        <p:grpSpPr bwMode="auto">
          <a:xfrm>
            <a:off x="611560" y="4205447"/>
            <a:ext cx="7704137" cy="2160587"/>
            <a:chOff x="295" y="2659"/>
            <a:chExt cx="4853" cy="1361"/>
          </a:xfrm>
        </p:grpSpPr>
        <p:pic>
          <p:nvPicPr>
            <p:cNvPr id="33807" name="Picture 44" descr="cartoon1-9-17-09_24">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l="20476" t="4051" r="45572" b="13628"/>
            <a:stretch>
              <a:fillRect/>
            </a:stretch>
          </p:blipFill>
          <p:spPr bwMode="auto">
            <a:xfrm>
              <a:off x="295" y="2659"/>
              <a:ext cx="997"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8" name="AutoShape 45"/>
            <p:cNvSpPr>
              <a:spLocks noChangeArrowheads="1"/>
            </p:cNvSpPr>
            <p:nvPr/>
          </p:nvSpPr>
          <p:spPr bwMode="auto">
            <a:xfrm>
              <a:off x="1837" y="2931"/>
              <a:ext cx="3311" cy="975"/>
            </a:xfrm>
            <a:prstGeom prst="cloudCallout">
              <a:avLst>
                <a:gd name="adj1" fmla="val -69139"/>
                <a:gd name="adj2" fmla="val -40440"/>
              </a:avLst>
            </a:prstGeom>
            <a:solidFill>
              <a:schemeClr val="accent2">
                <a:lumMod val="20000"/>
                <a:lumOff val="80000"/>
              </a:schemeClr>
            </a:solidFill>
            <a:ln w="9525" cap="rnd">
              <a:solidFill>
                <a:schemeClr val="tx1"/>
              </a:solidFill>
              <a:prstDash val="sysDot"/>
              <a:round/>
              <a:headEnd/>
              <a:tailEnd/>
            </a:ln>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endParaRPr lang="zh-CN" altLang="en-US" sz="2400" b="0"/>
            </a:p>
          </p:txBody>
        </p:sp>
        <p:sp>
          <p:nvSpPr>
            <p:cNvPr id="33809" name="Rectangle 49"/>
            <p:cNvSpPr>
              <a:spLocks noChangeArrowheads="1"/>
            </p:cNvSpPr>
            <p:nvPr/>
          </p:nvSpPr>
          <p:spPr bwMode="auto">
            <a:xfrm>
              <a:off x="2177" y="3067"/>
              <a:ext cx="288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dirty="0"/>
                <a:t>I’m poor but still have money to give my daughter an allowance.</a:t>
              </a:r>
              <a:endParaRPr lang="zh-CN" altLang="en-US" sz="2400" dirty="0"/>
            </a:p>
          </p:txBody>
        </p:sp>
      </p:grpSp>
      <p:grpSp>
        <p:nvGrpSpPr>
          <p:cNvPr id="5" name="Group 52"/>
          <p:cNvGrpSpPr>
            <a:grpSpLocks/>
          </p:cNvGrpSpPr>
          <p:nvPr/>
        </p:nvGrpSpPr>
        <p:grpSpPr bwMode="auto">
          <a:xfrm>
            <a:off x="2844800" y="3835400"/>
            <a:ext cx="4391025" cy="673100"/>
            <a:chOff x="1202" y="2160"/>
            <a:chExt cx="2766" cy="424"/>
          </a:xfrm>
        </p:grpSpPr>
        <p:sp>
          <p:nvSpPr>
            <p:cNvPr id="33805" name="Rectangle 21"/>
            <p:cNvSpPr>
              <a:spLocks noChangeArrowheads="1"/>
            </p:cNvSpPr>
            <p:nvPr/>
          </p:nvSpPr>
          <p:spPr bwMode="auto">
            <a:xfrm>
              <a:off x="1519" y="2296"/>
              <a:ext cx="24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zh-CN" sz="2400"/>
                <a:t>a mocking or ironic laugh</a:t>
              </a:r>
            </a:p>
          </p:txBody>
        </p:sp>
        <p:sp>
          <p:nvSpPr>
            <p:cNvPr id="33806" name="AutoShape 51"/>
            <p:cNvSpPr>
              <a:spLocks noChangeArrowheads="1"/>
            </p:cNvSpPr>
            <p:nvPr/>
          </p:nvSpPr>
          <p:spPr bwMode="auto">
            <a:xfrm rot="-896418">
              <a:off x="1202" y="2160"/>
              <a:ext cx="227" cy="362"/>
            </a:xfrm>
            <a:prstGeom prst="curvedRightArrow">
              <a:avLst>
                <a:gd name="adj1" fmla="val 31894"/>
                <a:gd name="adj2" fmla="val 63789"/>
                <a:gd name="adj3" fmla="val 33333"/>
              </a:avLst>
            </a:prstGeom>
            <a:gradFill rotWithShape="0">
              <a:gsLst>
                <a:gs pos="0">
                  <a:schemeClr val="hlink"/>
                </a:gs>
                <a:gs pos="100000">
                  <a:schemeClr val="bg1"/>
                </a:gs>
              </a:gsLst>
              <a:path path="rect">
                <a:fillToRect l="50000" t="50000" r="50000" b="50000"/>
              </a:path>
            </a:gradFill>
            <a:ln w="12700">
              <a:solidFill>
                <a:schemeClr val="tx1"/>
              </a:solidFill>
              <a:miter lim="800000"/>
              <a:headEnd/>
              <a:tailEnd/>
            </a:ln>
          </p:spPr>
          <p:txBody>
            <a:bodyPr anchor="ct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endParaRPr lang="zh-CN" altLang="en-US" sz="2800" b="0">
                <a:solidFill>
                  <a:schemeClr val="hlink"/>
                </a:solidFill>
                <a:latin typeface="Times New Roman" pitchFamily="18" charset="0"/>
              </a:endParaRPr>
            </a:p>
          </p:txBody>
        </p:sp>
      </p:grpSp>
      <p:pic>
        <p:nvPicPr>
          <p:cNvPr id="2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362167361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1" name="Rectangle 5"/>
          <p:cNvSpPr>
            <a:spLocks noGrp="1"/>
          </p:cNvSpPr>
          <p:nvPr>
            <p:ph type="body" sz="half" idx="1"/>
          </p:nvPr>
        </p:nvSpPr>
        <p:spPr>
          <a:xfrm>
            <a:off x="414338" y="1362727"/>
            <a:ext cx="8172450" cy="1439862"/>
          </a:xfrm>
        </p:spPr>
        <p:txBody>
          <a:bodyPr>
            <a:normAutofit fontScale="92500" lnSpcReduction="10000"/>
          </a:bodyPr>
          <a:lstStyle/>
          <a:p>
            <a:pPr marL="363538" indent="-363538" eaLnBrk="1" hangingPunct="1">
              <a:lnSpc>
                <a:spcPct val="120000"/>
              </a:lnSpc>
              <a:buFont typeface="Arial" pitchFamily="34" charset="0"/>
              <a:buNone/>
              <a:tabLst>
                <a:tab pos="88900" algn="l"/>
                <a:tab pos="354013" algn="l"/>
              </a:tabLst>
            </a:pPr>
            <a:r>
              <a:rPr lang="en-US" altLang="zh-CN" b="1" dirty="0" smtClean="0"/>
              <a:t>4. </a:t>
            </a:r>
            <a:r>
              <a:rPr lang="en-US" altLang="en-US" b="1" dirty="0" smtClean="0"/>
              <a:t>She hugged me (never usually does that) and then said, “Mum, I need to talk to you.”</a:t>
            </a:r>
          </a:p>
          <a:p>
            <a:pPr marL="363538" indent="-363538" eaLnBrk="1" hangingPunct="1">
              <a:lnSpc>
                <a:spcPct val="120000"/>
              </a:lnSpc>
              <a:buFont typeface="Arial" pitchFamily="34" charset="0"/>
              <a:buNone/>
              <a:tabLst>
                <a:tab pos="88900" algn="l"/>
                <a:tab pos="354013" algn="l"/>
              </a:tabLst>
            </a:pPr>
            <a:r>
              <a:rPr lang="en-US" altLang="zh-CN" sz="2400" b="1" dirty="0" smtClean="0"/>
              <a:t>	</a:t>
            </a:r>
            <a:r>
              <a:rPr lang="en-US" altLang="en-US" sz="2400" b="1" dirty="0" smtClean="0"/>
              <a:t>	</a:t>
            </a:r>
            <a:r>
              <a:rPr lang="en-US" altLang="en-US" sz="2400" b="1" dirty="0" smtClean="0">
                <a:solidFill>
                  <a:schemeClr val="tx2"/>
                </a:solidFill>
              </a:rPr>
              <a:t>Why does the writer add the detail in brackets</a:t>
            </a:r>
            <a:r>
              <a:rPr lang="en-US" altLang="en-US" sz="2400" b="1" dirty="0" smtClean="0">
                <a:solidFill>
                  <a:schemeClr val="tx2"/>
                </a:solidFill>
                <a:latin typeface="Arial Unicode MS" pitchFamily="34" charset="-122"/>
                <a:ea typeface="Arial Unicode MS" pitchFamily="34" charset="-122"/>
                <a:cs typeface="Arial Unicode MS" pitchFamily="34" charset="-122"/>
              </a:rPr>
              <a:t>?</a:t>
            </a:r>
          </a:p>
        </p:txBody>
      </p:sp>
      <p:sp>
        <p:nvSpPr>
          <p:cNvPr id="359470" name="Rectangle 46"/>
          <p:cNvSpPr>
            <a:spLocks noChangeArrowheads="1"/>
          </p:cNvSpPr>
          <p:nvPr/>
        </p:nvSpPr>
        <p:spPr bwMode="auto">
          <a:xfrm>
            <a:off x="3245669" y="5085638"/>
            <a:ext cx="5200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she wants to make a special request.</a:t>
            </a:r>
          </a:p>
        </p:txBody>
      </p:sp>
      <p:grpSp>
        <p:nvGrpSpPr>
          <p:cNvPr id="5" name="Group 58"/>
          <p:cNvGrpSpPr>
            <a:grpSpLocks/>
          </p:cNvGrpSpPr>
          <p:nvPr/>
        </p:nvGrpSpPr>
        <p:grpSpPr bwMode="auto">
          <a:xfrm>
            <a:off x="2112526" y="2954176"/>
            <a:ext cx="3908425" cy="792163"/>
            <a:chOff x="1519" y="1752"/>
            <a:chExt cx="2462" cy="499"/>
          </a:xfrm>
        </p:grpSpPr>
        <p:grpSp>
          <p:nvGrpSpPr>
            <p:cNvPr id="34837" name="Group 43"/>
            <p:cNvGrpSpPr>
              <a:grpSpLocks/>
            </p:cNvGrpSpPr>
            <p:nvPr/>
          </p:nvGrpSpPr>
          <p:grpSpPr bwMode="auto">
            <a:xfrm>
              <a:off x="1519" y="1888"/>
              <a:ext cx="1380" cy="363"/>
              <a:chOff x="1519" y="1797"/>
              <a:chExt cx="1380" cy="363"/>
            </a:xfrm>
          </p:grpSpPr>
          <p:sp>
            <p:nvSpPr>
              <p:cNvPr id="34841" name="AutoShape 39"/>
              <p:cNvSpPr>
                <a:spLocks noChangeArrowheads="1"/>
              </p:cNvSpPr>
              <p:nvPr/>
            </p:nvSpPr>
            <p:spPr bwMode="auto">
              <a:xfrm>
                <a:off x="1519" y="1797"/>
                <a:ext cx="1361" cy="363"/>
              </a:xfrm>
              <a:prstGeom prst="cloudCallout">
                <a:avLst>
                  <a:gd name="adj1" fmla="val -81667"/>
                  <a:gd name="adj2" fmla="val 39806"/>
                </a:avLst>
              </a:prstGeom>
              <a:solidFill>
                <a:schemeClr val="accent6">
                  <a:lumMod val="60000"/>
                  <a:lumOff val="40000"/>
                </a:schemeClr>
              </a:solidFill>
              <a:ln w="9525" cap="rnd">
                <a:solidFill>
                  <a:schemeClr val="tx1"/>
                </a:solidFill>
                <a:prstDash val="sysDot"/>
                <a:round/>
                <a:headEnd/>
                <a:tailEnd/>
              </a:ln>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algn="ctr" eaLnBrk="1" hangingPunct="1">
                  <a:spcBef>
                    <a:spcPct val="50000"/>
                  </a:spcBef>
                  <a:buFontTx/>
                  <a:buNone/>
                </a:pPr>
                <a:endParaRPr lang="zh-CN" altLang="en-US" sz="2400" b="0">
                  <a:solidFill>
                    <a:schemeClr val="hlink"/>
                  </a:solidFill>
                </a:endParaRPr>
              </a:p>
            </p:txBody>
          </p:sp>
          <p:sp>
            <p:nvSpPr>
              <p:cNvPr id="34842" name="Rectangle 36"/>
              <p:cNvSpPr>
                <a:spLocks noChangeArrowheads="1"/>
              </p:cNvSpPr>
              <p:nvPr/>
            </p:nvSpPr>
            <p:spPr bwMode="auto">
              <a:xfrm>
                <a:off x="1655" y="1797"/>
                <a:ext cx="1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unusual hug</a:t>
                </a:r>
                <a:endParaRPr lang="zh-CN" altLang="en-US" sz="2400" b="0" dirty="0"/>
              </a:p>
            </p:txBody>
          </p:sp>
        </p:grpSp>
        <p:grpSp>
          <p:nvGrpSpPr>
            <p:cNvPr id="34838" name="Group 49"/>
            <p:cNvGrpSpPr>
              <a:grpSpLocks/>
            </p:cNvGrpSpPr>
            <p:nvPr/>
          </p:nvGrpSpPr>
          <p:grpSpPr bwMode="auto">
            <a:xfrm>
              <a:off x="3016" y="1752"/>
              <a:ext cx="965" cy="454"/>
              <a:chOff x="3016" y="1661"/>
              <a:chExt cx="965" cy="454"/>
            </a:xfrm>
          </p:grpSpPr>
          <p:sp>
            <p:nvSpPr>
              <p:cNvPr id="34839" name="AutoShape 40"/>
              <p:cNvSpPr>
                <a:spLocks noChangeArrowheads="1"/>
              </p:cNvSpPr>
              <p:nvPr/>
            </p:nvSpPr>
            <p:spPr bwMode="auto">
              <a:xfrm>
                <a:off x="3060" y="1888"/>
                <a:ext cx="817" cy="22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84 w 21600"/>
                  <a:gd name="T13" fmla="*/ 5424 h 21600"/>
                  <a:gd name="T14" fmla="*/ 18903 w 21600"/>
                  <a:gd name="T15" fmla="*/ 1617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lumMod val="40000"/>
                  <a:lumOff val="60000"/>
                </a:schemeClr>
              </a:solidFill>
              <a:ln w="9525" algn="ctr">
                <a:solidFill>
                  <a:schemeClr val="tx1"/>
                </a:solidFill>
                <a:miter lim="800000"/>
                <a:headEnd/>
                <a:tailEnd/>
              </a:ln>
            </p:spPr>
            <p:txBody>
              <a:bodyPr anchor="ctr">
                <a:spAutoFit/>
              </a:bodyPr>
              <a:lstStyle/>
              <a:p>
                <a:endParaRPr lang="zh-CN" altLang="en-US"/>
              </a:p>
            </p:txBody>
          </p:sp>
          <p:sp>
            <p:nvSpPr>
              <p:cNvPr id="34840" name="Rectangle 48"/>
              <p:cNvSpPr>
                <a:spLocks noChangeArrowheads="1"/>
              </p:cNvSpPr>
              <p:nvPr/>
            </p:nvSpPr>
            <p:spPr bwMode="auto">
              <a:xfrm>
                <a:off x="3016" y="1661"/>
                <a:ext cx="9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a:solidFill>
                      <a:schemeClr val="hlink"/>
                    </a:solidFill>
                  </a:rPr>
                  <a:t>attention</a:t>
                </a:r>
                <a:endParaRPr lang="zh-CN" altLang="en-US" sz="2400" b="0">
                  <a:solidFill>
                    <a:schemeClr val="hlink"/>
                  </a:solidFill>
                </a:endParaRPr>
              </a:p>
            </p:txBody>
          </p:sp>
        </p:grpSp>
      </p:grpSp>
      <p:grpSp>
        <p:nvGrpSpPr>
          <p:cNvPr id="9" name="Group 59"/>
          <p:cNvGrpSpPr>
            <a:grpSpLocks/>
          </p:cNvGrpSpPr>
          <p:nvPr/>
        </p:nvGrpSpPr>
        <p:grpSpPr bwMode="auto">
          <a:xfrm>
            <a:off x="5989715" y="2841601"/>
            <a:ext cx="2860675" cy="2303463"/>
            <a:chOff x="3696" y="1752"/>
            <a:chExt cx="1802" cy="1451"/>
          </a:xfrm>
        </p:grpSpPr>
        <p:sp>
          <p:nvSpPr>
            <p:cNvPr id="34833" name="Rectangle 42"/>
            <p:cNvSpPr>
              <a:spLocks noChangeArrowheads="1"/>
            </p:cNvSpPr>
            <p:nvPr/>
          </p:nvSpPr>
          <p:spPr bwMode="auto">
            <a:xfrm>
              <a:off x="3696" y="1752"/>
              <a:ext cx="180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how the daughter is being unusually nice to her mother</a:t>
              </a:r>
              <a:endParaRPr lang="zh-CN" altLang="en-US" sz="2400" b="0" dirty="0"/>
            </a:p>
          </p:txBody>
        </p:sp>
        <p:grpSp>
          <p:nvGrpSpPr>
            <p:cNvPr id="34834" name="Group 57"/>
            <p:cNvGrpSpPr>
              <a:grpSpLocks/>
            </p:cNvGrpSpPr>
            <p:nvPr/>
          </p:nvGrpSpPr>
          <p:grpSpPr bwMode="auto">
            <a:xfrm>
              <a:off x="3819" y="2682"/>
              <a:ext cx="1345" cy="521"/>
              <a:chOff x="3819" y="2682"/>
              <a:chExt cx="1345" cy="521"/>
            </a:xfrm>
          </p:grpSpPr>
          <p:sp>
            <p:nvSpPr>
              <p:cNvPr id="34835" name="AutoShape 44"/>
              <p:cNvSpPr>
                <a:spLocks noChangeArrowheads="1"/>
              </p:cNvSpPr>
              <p:nvPr/>
            </p:nvSpPr>
            <p:spPr bwMode="auto">
              <a:xfrm rot="1741937">
                <a:off x="4938" y="2682"/>
                <a:ext cx="226" cy="498"/>
              </a:xfrm>
              <a:prstGeom prst="curvedLeftArrow">
                <a:avLst>
                  <a:gd name="adj1" fmla="val 44071"/>
                  <a:gd name="adj2" fmla="val 88142"/>
                  <a:gd name="adj3" fmla="val 33333"/>
                </a:avLst>
              </a:prstGeom>
              <a:gradFill rotWithShape="0">
                <a:gsLst>
                  <a:gs pos="0">
                    <a:schemeClr val="bg1"/>
                  </a:gs>
                  <a:gs pos="100000">
                    <a:schemeClr val="hlink"/>
                  </a:gs>
                </a:gsLst>
                <a:path path="rect">
                  <a:fillToRect l="50000" t="50000" r="50000" b="50000"/>
                </a:path>
              </a:gradFill>
              <a:ln w="9525">
                <a:solidFill>
                  <a:schemeClr val="tx1"/>
                </a:solidFill>
                <a:miter lim="800000"/>
                <a:headEnd/>
                <a:tailEnd/>
              </a:ln>
            </p:spPr>
            <p:txBody>
              <a:bodyPr anchor="ct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endParaRPr lang="zh-CN" altLang="en-US" sz="2800" b="0">
                  <a:solidFill>
                    <a:schemeClr val="hlink"/>
                  </a:solidFill>
                  <a:latin typeface="Times New Roman" pitchFamily="18" charset="0"/>
                </a:endParaRPr>
              </a:p>
            </p:txBody>
          </p:sp>
          <p:sp>
            <p:nvSpPr>
              <p:cNvPr id="34836" name="Rectangle 50"/>
              <p:cNvSpPr>
                <a:spLocks noChangeArrowheads="1"/>
              </p:cNvSpPr>
              <p:nvPr/>
            </p:nvSpPr>
            <p:spPr bwMode="auto">
              <a:xfrm>
                <a:off x="3819" y="2915"/>
                <a:ext cx="9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solidFill>
                      <a:schemeClr val="hlink"/>
                    </a:solidFill>
                  </a:rPr>
                  <a:t>because</a:t>
                </a:r>
                <a:r>
                  <a:rPr lang="en-US" altLang="zh-CN" sz="2400" b="0" dirty="0"/>
                  <a:t> </a:t>
                </a:r>
                <a:endParaRPr lang="zh-CN" altLang="en-US" sz="2400" b="0" dirty="0"/>
              </a:p>
            </p:txBody>
          </p:sp>
        </p:grpSp>
      </p:grpSp>
      <p:grpSp>
        <p:nvGrpSpPr>
          <p:cNvPr id="12" name="Group 56"/>
          <p:cNvGrpSpPr>
            <a:grpSpLocks/>
          </p:cNvGrpSpPr>
          <p:nvPr/>
        </p:nvGrpSpPr>
        <p:grpSpPr bwMode="auto">
          <a:xfrm>
            <a:off x="2188346" y="5235576"/>
            <a:ext cx="5902325" cy="1397000"/>
            <a:chOff x="1520" y="3184"/>
            <a:chExt cx="3221" cy="880"/>
          </a:xfrm>
        </p:grpSpPr>
        <p:sp>
          <p:nvSpPr>
            <p:cNvPr id="34830" name="AutoShape 52"/>
            <p:cNvSpPr>
              <a:spLocks noChangeArrowheads="1"/>
            </p:cNvSpPr>
            <p:nvPr/>
          </p:nvSpPr>
          <p:spPr bwMode="auto">
            <a:xfrm>
              <a:off x="2064" y="3430"/>
              <a:ext cx="2677" cy="634"/>
            </a:xfrm>
            <a:prstGeom prst="cloudCallout">
              <a:avLst>
                <a:gd name="adj1" fmla="val -87394"/>
                <a:gd name="adj2" fmla="val -94005"/>
              </a:avLst>
            </a:prstGeom>
            <a:solidFill>
              <a:srgbClr val="FFCCFF"/>
            </a:solidFill>
            <a:ln w="9525" cap="rnd">
              <a:solidFill>
                <a:schemeClr val="tx1"/>
              </a:solidFill>
              <a:prstDash val="sysDot"/>
              <a:round/>
              <a:headEnd/>
              <a:tailEnd/>
            </a:ln>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algn="ctr" eaLnBrk="1" hangingPunct="1">
                <a:spcBef>
                  <a:spcPct val="50000"/>
                </a:spcBef>
                <a:buFontTx/>
                <a:buNone/>
              </a:pPr>
              <a:endParaRPr lang="zh-CN" altLang="en-US" sz="2800" b="0">
                <a:solidFill>
                  <a:schemeClr val="hlink"/>
                </a:solidFill>
                <a:latin typeface="Times New Roman" pitchFamily="18" charset="0"/>
              </a:endParaRPr>
            </a:p>
          </p:txBody>
        </p:sp>
        <p:sp>
          <p:nvSpPr>
            <p:cNvPr id="34831" name="Rectangle 54"/>
            <p:cNvSpPr>
              <a:spLocks noChangeArrowheads="1"/>
            </p:cNvSpPr>
            <p:nvPr/>
          </p:nvSpPr>
          <p:spPr bwMode="auto">
            <a:xfrm>
              <a:off x="2290" y="3475"/>
              <a:ext cx="2268" cy="524"/>
            </a:xfrm>
            <a:prstGeom prst="rect">
              <a:avLst/>
            </a:prstGeom>
            <a:noFill/>
            <a:ln w="9525" cap="rnd" algn="ctr">
              <a:solidFill>
                <a:srgbClr val="FFCC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The daughter is going to raise a serious matter.</a:t>
              </a:r>
              <a:endParaRPr lang="zh-CN" altLang="en-US" sz="2400" b="0" dirty="0"/>
            </a:p>
          </p:txBody>
        </p:sp>
        <p:sp>
          <p:nvSpPr>
            <p:cNvPr id="34832" name="Rectangle 55"/>
            <p:cNvSpPr>
              <a:spLocks noChangeArrowheads="1"/>
            </p:cNvSpPr>
            <p:nvPr/>
          </p:nvSpPr>
          <p:spPr bwMode="auto">
            <a:xfrm rot="1583227">
              <a:off x="1520" y="3184"/>
              <a:ext cx="549" cy="294"/>
            </a:xfrm>
            <a:prstGeom prst="rect">
              <a:avLst/>
            </a:prstGeom>
            <a:noFill/>
            <a:ln w="9525" cap="rnd" algn="ctr">
              <a:solidFill>
                <a:srgbClr val="FFCC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a:solidFill>
                    <a:srgbClr val="990000"/>
                  </a:solidFill>
                </a:rPr>
                <a:t>warn </a:t>
              </a:r>
              <a:endParaRPr lang="zh-CN" altLang="en-US" sz="2400">
                <a:solidFill>
                  <a:srgbClr val="990000"/>
                </a:solidFill>
              </a:endParaRPr>
            </a:p>
          </p:txBody>
        </p:sp>
      </p:grpSp>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511" y="2948699"/>
            <a:ext cx="180022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133115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94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7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5"/>
          <p:cNvSpPr>
            <a:spLocks noGrp="1"/>
          </p:cNvSpPr>
          <p:nvPr>
            <p:ph type="body" sz="half" idx="1"/>
          </p:nvPr>
        </p:nvSpPr>
        <p:spPr>
          <a:xfrm>
            <a:off x="323528" y="1274446"/>
            <a:ext cx="8280400" cy="1582737"/>
          </a:xfrm>
        </p:spPr>
        <p:txBody>
          <a:bodyPr/>
          <a:lstStyle/>
          <a:p>
            <a:pPr marL="363538" indent="-363538" eaLnBrk="1" hangingPunct="1">
              <a:lnSpc>
                <a:spcPct val="120000"/>
              </a:lnSpc>
              <a:spcBef>
                <a:spcPct val="10000"/>
              </a:spcBef>
              <a:buFont typeface="Arial" pitchFamily="34" charset="0"/>
              <a:buNone/>
              <a:tabLst>
                <a:tab pos="88900" algn="l"/>
                <a:tab pos="354013" algn="l"/>
              </a:tabLst>
            </a:pPr>
            <a:r>
              <a:rPr lang="en-US" altLang="zh-CN" sz="2400" b="1" dirty="0" smtClean="0"/>
              <a:t>5. </a:t>
            </a:r>
            <a:r>
              <a:rPr lang="en-US" altLang="en-US" sz="2400" b="1" dirty="0" smtClean="0"/>
              <a:t>Her bank! I trusted them! They know even better than I do how broke she is.</a:t>
            </a:r>
          </a:p>
          <a:p>
            <a:pPr marL="363538" indent="-363538" eaLnBrk="1" hangingPunct="1">
              <a:lnSpc>
                <a:spcPct val="120000"/>
              </a:lnSpc>
              <a:spcBef>
                <a:spcPct val="10000"/>
              </a:spcBef>
              <a:buFont typeface="Arial" pitchFamily="34" charset="0"/>
              <a:buNone/>
              <a:tabLst>
                <a:tab pos="88900" algn="l"/>
                <a:tab pos="354013" algn="l"/>
              </a:tabLst>
            </a:pPr>
            <a:r>
              <a:rPr lang="en-US" altLang="en-US" sz="2400" b="1" dirty="0" smtClean="0"/>
              <a:t>	</a:t>
            </a:r>
            <a:r>
              <a:rPr lang="en-US" altLang="zh-CN" sz="2400" b="1" dirty="0" smtClean="0"/>
              <a:t>	</a:t>
            </a:r>
            <a:r>
              <a:rPr lang="en-US" altLang="en-US" sz="2400" b="1" dirty="0" smtClean="0">
                <a:solidFill>
                  <a:schemeClr val="tx2"/>
                </a:solidFill>
              </a:rPr>
              <a:t>What effect do the exclamation marks have</a:t>
            </a:r>
            <a:r>
              <a:rPr lang="en-US" altLang="en-US" sz="2400" b="1" dirty="0" smtClean="0">
                <a:solidFill>
                  <a:schemeClr val="tx2"/>
                </a:solidFill>
                <a:latin typeface="Arial Unicode MS" pitchFamily="34" charset="-122"/>
                <a:ea typeface="Arial Unicode MS" pitchFamily="34" charset="-122"/>
                <a:cs typeface="Arial Unicode MS" pitchFamily="34" charset="-122"/>
              </a:rPr>
              <a:t>?</a:t>
            </a:r>
          </a:p>
        </p:txBody>
      </p:sp>
      <p:pic>
        <p:nvPicPr>
          <p:cNvPr id="35845" name="Picture 57" descr="xclaimpt">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r="-809" b="7634"/>
          <a:stretch>
            <a:fillRect/>
          </a:stretch>
        </p:blipFill>
        <p:spPr bwMode="auto">
          <a:xfrm>
            <a:off x="755650" y="3068638"/>
            <a:ext cx="158432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61"/>
          <p:cNvGrpSpPr>
            <a:grpSpLocks/>
          </p:cNvGrpSpPr>
          <p:nvPr/>
        </p:nvGrpSpPr>
        <p:grpSpPr bwMode="auto">
          <a:xfrm>
            <a:off x="1860550" y="2798763"/>
            <a:ext cx="5962650" cy="1554162"/>
            <a:chOff x="1172" y="1763"/>
            <a:chExt cx="3756" cy="979"/>
          </a:xfrm>
        </p:grpSpPr>
        <p:sp>
          <p:nvSpPr>
            <p:cNvPr id="35855" name="AutoShape 23"/>
            <p:cNvSpPr>
              <a:spLocks noChangeArrowheads="1"/>
            </p:cNvSpPr>
            <p:nvPr/>
          </p:nvSpPr>
          <p:spPr bwMode="auto">
            <a:xfrm>
              <a:off x="2479" y="1763"/>
              <a:ext cx="2449" cy="862"/>
            </a:xfrm>
            <a:prstGeom prst="cloudCallout">
              <a:avLst>
                <a:gd name="adj1" fmla="val -108148"/>
                <a:gd name="adj2" fmla="val 73347"/>
              </a:avLst>
            </a:prstGeom>
            <a:gradFill rotWithShape="1">
              <a:gsLst>
                <a:gs pos="0">
                  <a:schemeClr val="bg1"/>
                </a:gs>
                <a:gs pos="100000">
                  <a:srgbClr val="FF9933"/>
                </a:gs>
              </a:gsLst>
              <a:path path="rect">
                <a:fillToRect l="50000" t="50000" r="50000" b="50000"/>
              </a:path>
            </a:gradFill>
            <a:ln w="22225" cap="rnd" algn="ctr">
              <a:solidFill>
                <a:schemeClr val="tx1"/>
              </a:solidFill>
              <a:prstDash val="sysDot"/>
              <a:round/>
              <a:headEnd/>
              <a:tailEnd/>
            </a:ln>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endParaRPr kumimoji="0" lang="zh-CN" altLang="en-US" sz="2400" b="0">
                <a:solidFill>
                  <a:srgbClr val="000066"/>
                </a:solidFill>
              </a:endParaRPr>
            </a:p>
          </p:txBody>
        </p:sp>
        <p:sp>
          <p:nvSpPr>
            <p:cNvPr id="35856" name="Rectangle 29"/>
            <p:cNvSpPr>
              <a:spLocks noChangeArrowheads="1"/>
            </p:cNvSpPr>
            <p:nvPr/>
          </p:nvSpPr>
          <p:spPr bwMode="auto">
            <a:xfrm>
              <a:off x="2570" y="1937"/>
              <a:ext cx="2268" cy="523"/>
            </a:xfrm>
            <a:prstGeom prst="rect">
              <a:avLst/>
            </a:prstGeom>
            <a:noFill/>
            <a:ln w="9525" cap="rnd" algn="ctr">
              <a:solidFill>
                <a:srgbClr val="FFCC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algn="ctr" eaLnBrk="1" hangingPunct="1">
                <a:spcBef>
                  <a:spcPct val="50000"/>
                </a:spcBef>
                <a:buFontTx/>
                <a:buNone/>
              </a:pPr>
              <a:r>
                <a:rPr kumimoji="0" lang="en-US" altLang="en-US" sz="2400" b="0"/>
                <a:t>the surprised feelings of the writer</a:t>
              </a:r>
              <a:endParaRPr kumimoji="0" lang="zh-CN" altLang="en-US" sz="2400" b="0"/>
            </a:p>
          </p:txBody>
        </p:sp>
        <p:sp>
          <p:nvSpPr>
            <p:cNvPr id="35857" name="Rectangle 60"/>
            <p:cNvSpPr>
              <a:spLocks noChangeArrowheads="1"/>
            </p:cNvSpPr>
            <p:nvPr/>
          </p:nvSpPr>
          <p:spPr bwMode="auto">
            <a:xfrm rot="-834283">
              <a:off x="1172" y="2451"/>
              <a:ext cx="1130" cy="291"/>
            </a:xfrm>
            <a:prstGeom prst="rect">
              <a:avLst/>
            </a:prstGeom>
            <a:noFill/>
            <a:ln w="9525" cap="rnd" algn="ctr">
              <a:solidFill>
                <a:srgbClr val="FFCC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kumimoji="0" lang="en-US" altLang="en-US" sz="2400" b="0">
                  <a:solidFill>
                    <a:srgbClr val="990000"/>
                  </a:solidFill>
                </a:rPr>
                <a:t>emphasize</a:t>
              </a:r>
              <a:endParaRPr kumimoji="0" lang="zh-CN" altLang="en-US" sz="2400" b="0">
                <a:solidFill>
                  <a:srgbClr val="990000"/>
                </a:solidFill>
              </a:endParaRPr>
            </a:p>
          </p:txBody>
        </p:sp>
      </p:grpSp>
      <p:sp>
        <p:nvSpPr>
          <p:cNvPr id="361535" name="AutoShape 63"/>
          <p:cNvSpPr>
            <a:spLocks noChangeArrowheads="1"/>
          </p:cNvSpPr>
          <p:nvPr/>
        </p:nvSpPr>
        <p:spPr bwMode="auto">
          <a:xfrm>
            <a:off x="1114425" y="5084763"/>
            <a:ext cx="6913563" cy="1316037"/>
          </a:xfrm>
          <a:prstGeom prst="roundRect">
            <a:avLst>
              <a:gd name="adj" fmla="val 16667"/>
            </a:avLst>
          </a:prstGeom>
          <a:solidFill>
            <a:schemeClr val="accent4">
              <a:lumMod val="20000"/>
              <a:lumOff val="80000"/>
            </a:schemeClr>
          </a:solidFill>
          <a:ln w="9525" algn="ctr">
            <a:solidFill>
              <a:schemeClr val="tx1"/>
            </a:solidFill>
            <a:round/>
            <a:headEnd/>
            <a:tailEnd/>
          </a:ln>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a:t>The bank seems to have betrayed the mother’s trust as well as exploiting the daughter’s financial situation.</a:t>
            </a:r>
          </a:p>
        </p:txBody>
      </p:sp>
      <p:grpSp>
        <p:nvGrpSpPr>
          <p:cNvPr id="5" name="Group 67"/>
          <p:cNvGrpSpPr>
            <a:grpSpLocks/>
          </p:cNvGrpSpPr>
          <p:nvPr/>
        </p:nvGrpSpPr>
        <p:grpSpPr bwMode="auto">
          <a:xfrm>
            <a:off x="6948488" y="3429000"/>
            <a:ext cx="1584325" cy="1576388"/>
            <a:chOff x="3696" y="2296"/>
            <a:chExt cx="998" cy="993"/>
          </a:xfrm>
        </p:grpSpPr>
        <p:pic>
          <p:nvPicPr>
            <p:cNvPr id="35853" name="Picture 65" descr="32677297919217127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2478"/>
              <a:ext cx="856"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AutoShape 66"/>
            <p:cNvSpPr>
              <a:spLocks noChangeArrowheads="1"/>
            </p:cNvSpPr>
            <p:nvPr/>
          </p:nvSpPr>
          <p:spPr bwMode="auto">
            <a:xfrm>
              <a:off x="4558" y="2296"/>
              <a:ext cx="136" cy="499"/>
            </a:xfrm>
            <a:prstGeom prst="curvedLeftArrow">
              <a:avLst>
                <a:gd name="adj1" fmla="val 73382"/>
                <a:gd name="adj2" fmla="val 146765"/>
                <a:gd name="adj3" fmla="val 33333"/>
              </a:avLst>
            </a:prstGeom>
            <a:gradFill rotWithShape="0">
              <a:gsLst>
                <a:gs pos="0">
                  <a:schemeClr val="bg1"/>
                </a:gs>
                <a:gs pos="100000">
                  <a:srgbClr val="0099CC"/>
                </a:gs>
              </a:gsLst>
              <a:path path="rect">
                <a:fillToRect l="50000" t="50000" r="50000" b="50000"/>
              </a:path>
            </a:gradFill>
            <a:ln w="19050">
              <a:solidFill>
                <a:schemeClr val="tx1"/>
              </a:solidFill>
              <a:miter lim="800000"/>
              <a:headEnd/>
              <a:tailEnd/>
            </a:ln>
          </p:spPr>
          <p:txBody>
            <a:bodyPr wrap="none" anchor="ct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endParaRPr lang="zh-CN" altLang="en-US" sz="2800" b="0">
                <a:solidFill>
                  <a:schemeClr val="hlink"/>
                </a:solidFill>
                <a:latin typeface="Times New Roman" pitchFamily="18" charset="0"/>
              </a:endParaRPr>
            </a:p>
          </p:txBody>
        </p:sp>
      </p:grpSp>
      <p:pic>
        <p:nvPicPr>
          <p:cNvPr id="2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155704689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1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53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5"/>
          <p:cNvSpPr>
            <a:spLocks noGrp="1"/>
          </p:cNvSpPr>
          <p:nvPr>
            <p:ph type="body" sz="half" idx="1"/>
          </p:nvPr>
        </p:nvSpPr>
        <p:spPr>
          <a:xfrm>
            <a:off x="315119" y="1302743"/>
            <a:ext cx="8280400" cy="1654175"/>
          </a:xfrm>
        </p:spPr>
        <p:txBody>
          <a:bodyPr>
            <a:noAutofit/>
          </a:bodyPr>
          <a:lstStyle/>
          <a:p>
            <a:pPr marL="269875" indent="-269875" eaLnBrk="1" hangingPunct="1">
              <a:spcBef>
                <a:spcPct val="15000"/>
              </a:spcBef>
              <a:buClr>
                <a:schemeClr val="tx1"/>
              </a:buClr>
              <a:buFontTx/>
              <a:buNone/>
              <a:tabLst>
                <a:tab pos="88900" algn="l"/>
                <a:tab pos="354013" algn="l"/>
              </a:tabLst>
            </a:pPr>
            <a:r>
              <a:rPr lang="en-US" altLang="zh-CN" b="1" dirty="0" smtClean="0"/>
              <a:t>6. </a:t>
            </a:r>
            <a:r>
              <a:rPr kumimoji="1" lang="en-US" altLang="zh-CN" b="1" dirty="0" smtClean="0"/>
              <a:t>I want you to lay out all of your credit cards in a line, take a large pair of scissors and cut them into small pieces.</a:t>
            </a:r>
          </a:p>
          <a:p>
            <a:pPr marL="269875" indent="-269875" eaLnBrk="1" hangingPunct="1">
              <a:lnSpc>
                <a:spcPct val="110000"/>
              </a:lnSpc>
              <a:spcBef>
                <a:spcPct val="15000"/>
              </a:spcBef>
              <a:buClr>
                <a:schemeClr val="tx1"/>
              </a:buClr>
              <a:buFontTx/>
              <a:buNone/>
              <a:tabLst>
                <a:tab pos="88900" algn="l"/>
                <a:tab pos="354013" algn="l"/>
              </a:tabLst>
            </a:pPr>
            <a:r>
              <a:rPr kumimoji="1" lang="en-US" altLang="zh-CN" sz="2400" b="1" dirty="0" smtClean="0"/>
              <a:t>	   </a:t>
            </a:r>
            <a:r>
              <a:rPr kumimoji="1" lang="en-US" altLang="zh-CN" sz="2400" b="1" dirty="0" smtClean="0">
                <a:solidFill>
                  <a:schemeClr val="tx2"/>
                </a:solidFill>
              </a:rPr>
              <a:t>Is this a realistic instruction</a:t>
            </a:r>
            <a:r>
              <a:rPr lang="en-US" altLang="zh-CN" sz="2400" b="1" dirty="0" smtClean="0">
                <a:solidFill>
                  <a:schemeClr val="tx2"/>
                </a:solidFill>
                <a:latin typeface="Arial Unicode MS" pitchFamily="34" charset="-122"/>
                <a:ea typeface="Arial Unicode MS" pitchFamily="34" charset="-122"/>
                <a:cs typeface="Arial Unicode MS" pitchFamily="34" charset="-122"/>
              </a:rPr>
              <a:t>?</a:t>
            </a:r>
            <a:r>
              <a:rPr kumimoji="1" lang="en-US" altLang="zh-CN" sz="2400" b="1" dirty="0" smtClean="0">
                <a:solidFill>
                  <a:schemeClr val="tx2"/>
                </a:solidFill>
              </a:rPr>
              <a:t> Why does the writer conclude with this image</a:t>
            </a:r>
            <a:r>
              <a:rPr lang="en-US" altLang="zh-CN" sz="2400" b="1" dirty="0" smtClean="0">
                <a:solidFill>
                  <a:schemeClr val="tx2"/>
                </a:solidFill>
                <a:latin typeface="Arial Unicode MS" pitchFamily="34" charset="-122"/>
                <a:ea typeface="Arial Unicode MS" pitchFamily="34" charset="-122"/>
                <a:cs typeface="Arial Unicode MS" pitchFamily="34" charset="-122"/>
              </a:rPr>
              <a:t>?</a:t>
            </a:r>
          </a:p>
        </p:txBody>
      </p:sp>
      <p:grpSp>
        <p:nvGrpSpPr>
          <p:cNvPr id="4" name="Group 62"/>
          <p:cNvGrpSpPr>
            <a:grpSpLocks/>
          </p:cNvGrpSpPr>
          <p:nvPr/>
        </p:nvGrpSpPr>
        <p:grpSpPr bwMode="auto">
          <a:xfrm>
            <a:off x="1070769" y="4277394"/>
            <a:ext cx="7577138" cy="1971675"/>
            <a:chOff x="612" y="2432"/>
            <a:chExt cx="4773" cy="1242"/>
          </a:xfrm>
        </p:grpSpPr>
        <p:pic>
          <p:nvPicPr>
            <p:cNvPr id="36885" name="Picture 44" descr="credit-card-cu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 y="2614"/>
              <a:ext cx="1598" cy="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6" name="AutoShape 45"/>
            <p:cNvSpPr>
              <a:spLocks noChangeArrowheads="1"/>
            </p:cNvSpPr>
            <p:nvPr/>
          </p:nvSpPr>
          <p:spPr bwMode="auto">
            <a:xfrm>
              <a:off x="612" y="2432"/>
              <a:ext cx="2449" cy="590"/>
            </a:xfrm>
            <a:prstGeom prst="cloudCallout">
              <a:avLst>
                <a:gd name="adj1" fmla="val 87769"/>
                <a:gd name="adj2" fmla="val 40338"/>
              </a:avLst>
            </a:prstGeom>
            <a:solidFill>
              <a:schemeClr val="bg2">
                <a:lumMod val="90000"/>
              </a:schemeClr>
            </a:solidFill>
            <a:ln w="9525" cap="rnd">
              <a:solidFill>
                <a:schemeClr val="tx1"/>
              </a:solidFill>
              <a:prstDash val="sysDot"/>
              <a:round/>
              <a:headEnd/>
              <a:tailEnd/>
            </a:ln>
          </p:spPr>
          <p:txBody>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algn="ctr" eaLnBrk="1" hangingPunct="1">
                <a:spcBef>
                  <a:spcPct val="50000"/>
                </a:spcBef>
                <a:buFontTx/>
                <a:buNone/>
              </a:pPr>
              <a:endParaRPr lang="zh-CN" altLang="en-US" sz="2800" b="0">
                <a:solidFill>
                  <a:schemeClr val="hlink"/>
                </a:solidFill>
                <a:latin typeface="Times New Roman" pitchFamily="18" charset="0"/>
              </a:endParaRPr>
            </a:p>
          </p:txBody>
        </p:sp>
        <p:sp>
          <p:nvSpPr>
            <p:cNvPr id="36887" name="Rectangle 42"/>
            <p:cNvSpPr>
              <a:spLocks noChangeArrowheads="1"/>
            </p:cNvSpPr>
            <p:nvPr/>
          </p:nvSpPr>
          <p:spPr bwMode="auto">
            <a:xfrm>
              <a:off x="1172" y="2478"/>
              <a:ext cx="157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Destroying the credit card</a:t>
              </a:r>
              <a:endParaRPr lang="zh-CN" altLang="en-US" sz="2400" b="0" dirty="0"/>
            </a:p>
          </p:txBody>
        </p:sp>
      </p:grpSp>
      <p:grpSp>
        <p:nvGrpSpPr>
          <p:cNvPr id="5" name="Group 55"/>
          <p:cNvGrpSpPr>
            <a:grpSpLocks/>
          </p:cNvGrpSpPr>
          <p:nvPr/>
        </p:nvGrpSpPr>
        <p:grpSpPr bwMode="auto">
          <a:xfrm>
            <a:off x="1214552" y="3701131"/>
            <a:ext cx="4895850" cy="576263"/>
            <a:chOff x="295" y="1434"/>
            <a:chExt cx="4944" cy="363"/>
          </a:xfrm>
        </p:grpSpPr>
        <p:sp>
          <p:nvSpPr>
            <p:cNvPr id="36883" name="Rectangle 56"/>
            <p:cNvSpPr>
              <a:spLocks noChangeArrowheads="1"/>
            </p:cNvSpPr>
            <p:nvPr/>
          </p:nvSpPr>
          <p:spPr bwMode="auto">
            <a:xfrm>
              <a:off x="975" y="1434"/>
              <a:ext cx="42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it doesn’t seem realistic.</a:t>
              </a:r>
              <a:endParaRPr lang="zh-CN" altLang="en-US" sz="2400" b="0" dirty="0"/>
            </a:p>
          </p:txBody>
        </p:sp>
        <p:pic>
          <p:nvPicPr>
            <p:cNvPr id="36884" name="Picture 57" descr="no-no-no-no"/>
            <p:cNvPicPr>
              <a:picLocks noChangeAspect="1" noChangeArrowheads="1"/>
            </p:cNvPicPr>
            <p:nvPr/>
          </p:nvPicPr>
          <p:blipFill>
            <a:blip r:embed="rId4">
              <a:extLst>
                <a:ext uri="{28A0092B-C50C-407E-A947-70E740481C1C}">
                  <a14:useLocalDpi xmlns:a14="http://schemas.microsoft.com/office/drawing/2010/main" val="0"/>
                </a:ext>
              </a:extLst>
            </a:blip>
            <a:srcRect t="28946" r="46031" b="34683"/>
            <a:stretch>
              <a:fillRect/>
            </a:stretch>
          </p:blipFill>
          <p:spPr bwMode="auto">
            <a:xfrm>
              <a:off x="295" y="1434"/>
              <a:ext cx="59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0"/>
          <p:cNvGrpSpPr>
            <a:grpSpLocks/>
          </p:cNvGrpSpPr>
          <p:nvPr/>
        </p:nvGrpSpPr>
        <p:grpSpPr bwMode="auto">
          <a:xfrm>
            <a:off x="539751" y="5375306"/>
            <a:ext cx="2663825" cy="960437"/>
            <a:chOff x="340" y="3022"/>
            <a:chExt cx="1678" cy="605"/>
          </a:xfrm>
        </p:grpSpPr>
        <p:sp>
          <p:nvSpPr>
            <p:cNvPr id="36881" name="Rectangle 47"/>
            <p:cNvSpPr>
              <a:spLocks noChangeArrowheads="1"/>
            </p:cNvSpPr>
            <p:nvPr/>
          </p:nvSpPr>
          <p:spPr bwMode="auto">
            <a:xfrm>
              <a:off x="340" y="3339"/>
              <a:ext cx="16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zh-CN" sz="2400" b="0" dirty="0"/>
                <a:t>a kind of revenge </a:t>
              </a:r>
              <a:endParaRPr lang="zh-CN" altLang="en-US" sz="2400" b="0" dirty="0"/>
            </a:p>
          </p:txBody>
        </p:sp>
        <p:sp>
          <p:nvSpPr>
            <p:cNvPr id="36882" name="Line 58"/>
            <p:cNvSpPr>
              <a:spLocks noChangeShapeType="1"/>
            </p:cNvSpPr>
            <p:nvPr/>
          </p:nvSpPr>
          <p:spPr bwMode="auto">
            <a:xfrm flipH="1">
              <a:off x="1383" y="3022"/>
              <a:ext cx="635" cy="317"/>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 name="Group 61"/>
          <p:cNvGrpSpPr>
            <a:grpSpLocks/>
          </p:cNvGrpSpPr>
          <p:nvPr/>
        </p:nvGrpSpPr>
        <p:grpSpPr bwMode="auto">
          <a:xfrm>
            <a:off x="3267076" y="5368172"/>
            <a:ext cx="3382962" cy="960437"/>
            <a:chOff x="1973" y="3022"/>
            <a:chExt cx="2131" cy="605"/>
          </a:xfrm>
        </p:grpSpPr>
        <p:sp>
          <p:nvSpPr>
            <p:cNvPr id="36879" name="Rectangle 52"/>
            <p:cNvSpPr>
              <a:spLocks noChangeArrowheads="1"/>
            </p:cNvSpPr>
            <p:nvPr/>
          </p:nvSpPr>
          <p:spPr bwMode="auto">
            <a:xfrm>
              <a:off x="2109" y="3339"/>
              <a:ext cx="19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50000"/>
                </a:spcBef>
                <a:buFontTx/>
                <a:buNone/>
              </a:pPr>
              <a:r>
                <a:rPr lang="en-US" altLang="en-US" sz="2400" b="0" dirty="0"/>
                <a:t>a lesson</a:t>
              </a:r>
              <a:r>
                <a:rPr lang="en-US" altLang="zh-CN" sz="2400" b="0" dirty="0"/>
                <a:t> </a:t>
              </a:r>
              <a:r>
                <a:rPr lang="en-US" altLang="en-US" sz="2400" b="0" dirty="0"/>
                <a:t>for the banks</a:t>
              </a:r>
              <a:endParaRPr lang="zh-CN" altLang="en-US" sz="2400" b="0" dirty="0"/>
            </a:p>
          </p:txBody>
        </p:sp>
        <p:sp>
          <p:nvSpPr>
            <p:cNvPr id="36880" name="Line 59"/>
            <p:cNvSpPr>
              <a:spLocks noChangeShapeType="1"/>
            </p:cNvSpPr>
            <p:nvPr/>
          </p:nvSpPr>
          <p:spPr bwMode="auto">
            <a:xfrm>
              <a:off x="1973" y="3022"/>
              <a:ext cx="680" cy="317"/>
            </a:xfrm>
            <a:prstGeom prst="line">
              <a:avLst/>
            </a:prstGeom>
            <a:noFill/>
            <a:ln w="76200" cmpd="tri">
              <a:solidFill>
                <a:schemeClr val="tx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pic>
        <p:nvPicPr>
          <p:cNvPr id="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pic>
        <p:nvPicPr>
          <p:cNvPr id="2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064957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4" name="Rectangle 24"/>
          <p:cNvSpPr>
            <a:spLocks noChangeArrowheads="1"/>
          </p:cNvSpPr>
          <p:nvPr/>
        </p:nvSpPr>
        <p:spPr bwMode="auto">
          <a:xfrm>
            <a:off x="406843" y="2204864"/>
            <a:ext cx="8280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Font typeface="Arial" pitchFamily="34" charset="0"/>
              <a:buChar char="•"/>
              <a:tabLst>
                <a:tab pos="363538" algn="l"/>
                <a:tab pos="1262063" algn="l"/>
              </a:tabLst>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tabLst>
                <a:tab pos="363538" algn="l"/>
                <a:tab pos="1262063" algn="l"/>
              </a:tabLst>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tabLst>
                <a:tab pos="363538" algn="l"/>
                <a:tab pos="1262063" algn="l"/>
              </a:tabLst>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tabLst>
                <a:tab pos="363538" algn="l"/>
                <a:tab pos="1262063" algn="l"/>
              </a:tabLst>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tabLst>
                <a:tab pos="363538" algn="l"/>
                <a:tab pos="1262063" algn="l"/>
              </a:tabLst>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tabLst>
                <a:tab pos="363538" algn="l"/>
                <a:tab pos="1262063" algn="l"/>
              </a:tabLst>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tabLst>
                <a:tab pos="363538" algn="l"/>
                <a:tab pos="1262063" algn="l"/>
              </a:tabLst>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tabLst>
                <a:tab pos="363538" algn="l"/>
                <a:tab pos="1262063" algn="l"/>
              </a:tabLst>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tabLst>
                <a:tab pos="363538" algn="l"/>
                <a:tab pos="1262063" algn="l"/>
              </a:tabLst>
              <a:defRPr sz="2000" b="1">
                <a:solidFill>
                  <a:schemeClr val="tx1"/>
                </a:solidFill>
                <a:latin typeface="Calibri" pitchFamily="34" charset="0"/>
                <a:ea typeface="宋体" pitchFamily="2" charset="-122"/>
              </a:defRPr>
            </a:lvl9pPr>
          </a:lstStyle>
          <a:p>
            <a:pPr eaLnBrk="1" hangingPunct="1">
              <a:lnSpc>
                <a:spcPct val="105000"/>
              </a:lnSpc>
              <a:buFontTx/>
              <a:buNone/>
            </a:pPr>
            <a:r>
              <a:rPr lang="en-US" altLang="zh-CN" sz="2500" b="0" dirty="0"/>
              <a:t>	</a:t>
            </a:r>
            <a:endParaRPr lang="en-US" altLang="zh-CN" sz="2500" b="0" dirty="0" smtClean="0"/>
          </a:p>
          <a:p>
            <a:pPr eaLnBrk="1" hangingPunct="1">
              <a:lnSpc>
                <a:spcPct val="105000"/>
              </a:lnSpc>
              <a:buClr>
                <a:srgbClr val="FF3300"/>
              </a:buClr>
              <a:buFont typeface="Wingdings" pitchFamily="2" charset="2"/>
              <a:buChar char="l"/>
            </a:pPr>
            <a:r>
              <a:rPr lang="en-US" altLang="zh-CN" sz="2500" b="0" dirty="0" smtClean="0">
                <a:solidFill>
                  <a:srgbClr val="003366"/>
                </a:solidFill>
              </a:rPr>
              <a:t> irony</a:t>
            </a:r>
          </a:p>
          <a:p>
            <a:pPr eaLnBrk="1" hangingPunct="1">
              <a:lnSpc>
                <a:spcPct val="105000"/>
              </a:lnSpc>
              <a:buClr>
                <a:srgbClr val="FF3300"/>
              </a:buClr>
              <a:buFont typeface="Wingdings" pitchFamily="2" charset="2"/>
              <a:buChar char="l"/>
            </a:pPr>
            <a:r>
              <a:rPr lang="en-US" altLang="zh-CN" sz="2500" b="0" dirty="0" smtClean="0">
                <a:solidFill>
                  <a:srgbClr val="003366"/>
                </a:solidFill>
              </a:rPr>
              <a:t> </a:t>
            </a:r>
            <a:r>
              <a:rPr lang="en-US" altLang="zh-CN" sz="2500" b="0" dirty="0" err="1">
                <a:solidFill>
                  <a:srgbClr val="003366"/>
                </a:solidFill>
              </a:rPr>
              <a:t>humour</a:t>
            </a:r>
            <a:endParaRPr lang="en-US" altLang="zh-CN" sz="2500" b="0" dirty="0">
              <a:solidFill>
                <a:srgbClr val="003366"/>
              </a:solidFill>
            </a:endParaRPr>
          </a:p>
          <a:p>
            <a:pPr eaLnBrk="1" hangingPunct="1">
              <a:lnSpc>
                <a:spcPct val="105000"/>
              </a:lnSpc>
              <a:buClr>
                <a:srgbClr val="FF3300"/>
              </a:buClr>
              <a:buFont typeface="Wingdings" pitchFamily="2" charset="2"/>
              <a:buChar char="l"/>
            </a:pPr>
            <a:r>
              <a:rPr lang="en-US" altLang="zh-CN" sz="2500" b="0" dirty="0">
                <a:solidFill>
                  <a:srgbClr val="003366"/>
                </a:solidFill>
              </a:rPr>
              <a:t> anecdotes</a:t>
            </a:r>
          </a:p>
          <a:p>
            <a:pPr eaLnBrk="1" hangingPunct="1">
              <a:lnSpc>
                <a:spcPct val="105000"/>
              </a:lnSpc>
              <a:buClr>
                <a:srgbClr val="FF3300"/>
              </a:buClr>
              <a:buFont typeface="Wingdings" pitchFamily="2" charset="2"/>
              <a:buChar char="l"/>
            </a:pPr>
            <a:r>
              <a:rPr lang="en-US" altLang="zh-CN" sz="2500" b="0" dirty="0">
                <a:solidFill>
                  <a:srgbClr val="003366"/>
                </a:solidFill>
              </a:rPr>
              <a:t> rhetorical questions</a:t>
            </a:r>
          </a:p>
          <a:p>
            <a:pPr eaLnBrk="1" hangingPunct="1">
              <a:lnSpc>
                <a:spcPct val="105000"/>
              </a:lnSpc>
              <a:buClr>
                <a:srgbClr val="FF3300"/>
              </a:buClr>
              <a:buFont typeface="Wingdings" pitchFamily="2" charset="2"/>
              <a:buChar char="l"/>
            </a:pPr>
            <a:r>
              <a:rPr lang="en-US" altLang="zh-CN" sz="2500" b="0" dirty="0">
                <a:solidFill>
                  <a:srgbClr val="003366"/>
                </a:solidFill>
              </a:rPr>
              <a:t> mixing formal and colloquial language</a:t>
            </a:r>
          </a:p>
          <a:p>
            <a:pPr eaLnBrk="1" hangingPunct="1">
              <a:lnSpc>
                <a:spcPct val="105000"/>
              </a:lnSpc>
              <a:buClr>
                <a:srgbClr val="FF3300"/>
              </a:buClr>
              <a:buFont typeface="Wingdings" pitchFamily="2" charset="2"/>
              <a:buChar char="l"/>
            </a:pPr>
            <a:r>
              <a:rPr lang="en-US" altLang="zh-CN" sz="2500" b="0" dirty="0">
                <a:solidFill>
                  <a:srgbClr val="003366"/>
                </a:solidFill>
              </a:rPr>
              <a:t> making asides (comments in brackets on her own 	account as it develops).</a:t>
            </a:r>
          </a:p>
        </p:txBody>
      </p:sp>
      <p:sp>
        <p:nvSpPr>
          <p:cNvPr id="28681" name="Rectangle 43"/>
          <p:cNvSpPr>
            <a:spLocks/>
          </p:cNvSpPr>
          <p:nvPr/>
        </p:nvSpPr>
        <p:spPr bwMode="auto">
          <a:xfrm>
            <a:off x="300199" y="1916708"/>
            <a:ext cx="8174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8900" indent="-88900"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0"/>
              </a:spcBef>
              <a:buNone/>
            </a:pPr>
            <a:r>
              <a:rPr lang="en-US" altLang="zh-CN" sz="2800" dirty="0" smtClean="0"/>
              <a:t>Techniques </a:t>
            </a:r>
            <a:r>
              <a:rPr lang="en-US" altLang="zh-CN" sz="2800" dirty="0"/>
              <a:t>and stylistic features .</a:t>
            </a:r>
            <a:endParaRPr kumimoji="0" lang="en-US" altLang="en-US" sz="2800" dirty="0"/>
          </a:p>
        </p:txBody>
      </p:sp>
      <p:pic>
        <p:nvPicPr>
          <p:cNvPr id="28682" name="Picture 45" descr="skeeter-attitud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087" y="2420888"/>
            <a:ext cx="1454150"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Text C</a:t>
            </a:r>
            <a:r>
              <a:rPr lang="en-US" altLang="zh-CN" sz="4800" b="1" dirty="0" smtClean="0">
                <a:solidFill>
                  <a:srgbClr val="DDFFDD"/>
                </a:solidFill>
              </a:rPr>
              <a:t>omprehension</a:t>
            </a:r>
            <a:endParaRPr lang="zh-CN" altLang="en-US" sz="4800" b="1" dirty="0">
              <a:solidFill>
                <a:srgbClr val="DDFFDD"/>
              </a:solidFill>
            </a:endParaRPr>
          </a:p>
        </p:txBody>
      </p:sp>
    </p:spTree>
    <p:extLst>
      <p:ext uri="{BB962C8B-B14F-4D97-AF65-F5344CB8AC3E}">
        <p14:creationId xmlns:p14="http://schemas.microsoft.com/office/powerpoint/2010/main" val="418423282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4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234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5234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5234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52344">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523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3" name="Rectangle 10"/>
          <p:cNvSpPr>
            <a:spLocks noGrp="1"/>
          </p:cNvSpPr>
          <p:nvPr>
            <p:ph type="title"/>
          </p:nvPr>
        </p:nvSpPr>
        <p:spPr>
          <a:xfrm>
            <a:off x="772319" y="1412776"/>
            <a:ext cx="7254081" cy="792163"/>
          </a:xfrm>
        </p:spPr>
        <p:txBody>
          <a:bodyPr/>
          <a:lstStyle/>
          <a:p>
            <a:pPr marL="609600" indent="-609600" eaLnBrk="1" hangingPunct="1"/>
            <a:r>
              <a:rPr lang="en-US" altLang="zh-CN" sz="3600" b="1" dirty="0" err="1" smtClean="0"/>
              <a:t>Summarising</a:t>
            </a:r>
            <a:endParaRPr lang="en-US" altLang="zh-CN" b="1" dirty="0" smtClean="0"/>
          </a:p>
        </p:txBody>
      </p:sp>
      <p:sp>
        <p:nvSpPr>
          <p:cNvPr id="43017" name="Rectangle 11"/>
          <p:cNvSpPr>
            <a:spLocks noGrp="1"/>
          </p:cNvSpPr>
          <p:nvPr>
            <p:ph type="body" idx="1"/>
          </p:nvPr>
        </p:nvSpPr>
        <p:spPr>
          <a:xfrm>
            <a:off x="503250" y="2277268"/>
            <a:ext cx="7849119" cy="4608513"/>
          </a:xfrm>
        </p:spPr>
        <p:txBody>
          <a:bodyPr>
            <a:normAutofit lnSpcReduction="10000"/>
          </a:bodyPr>
          <a:lstStyle/>
          <a:p>
            <a:pPr marL="0" indent="0" eaLnBrk="1" hangingPunct="1">
              <a:lnSpc>
                <a:spcPct val="110000"/>
              </a:lnSpc>
              <a:spcBef>
                <a:spcPct val="10000"/>
              </a:spcBef>
              <a:buFont typeface="Arial" pitchFamily="34" charset="0"/>
              <a:buNone/>
              <a:tabLst>
                <a:tab pos="536575" algn="l"/>
              </a:tabLst>
            </a:pPr>
            <a:r>
              <a:rPr lang="en-US" altLang="zh-CN" sz="2500" b="0" dirty="0" smtClean="0"/>
              <a:t>      Today, we are caught in the credit crunch because banks set traps which appeal to 1) ___________________________________________________________________. </a:t>
            </a:r>
          </a:p>
          <a:p>
            <a:pPr marL="0" indent="0" eaLnBrk="1" hangingPunct="1">
              <a:lnSpc>
                <a:spcPct val="110000"/>
              </a:lnSpc>
              <a:spcBef>
                <a:spcPct val="10000"/>
              </a:spcBef>
              <a:buFont typeface="Arial" pitchFamily="34" charset="0"/>
              <a:buNone/>
              <a:tabLst>
                <a:tab pos="536575" algn="l"/>
              </a:tabLst>
            </a:pPr>
            <a:r>
              <a:rPr lang="en-US" altLang="zh-CN" sz="2500" b="0" dirty="0" smtClean="0"/>
              <a:t>	The banks give a false sense of superiority to people with 2) _____________________________ in hard. They target people who are prone to 3) ________________, and 4) potentially ________________, tempted to 5) ____________ ______________, and liable to 6) ______________________________. They lure impoverished students with 7) ______________________. </a:t>
            </a:r>
          </a:p>
        </p:txBody>
      </p:sp>
      <p:sp>
        <p:nvSpPr>
          <p:cNvPr id="172108" name="Rectangle 76"/>
          <p:cNvSpPr>
            <a:spLocks noChangeArrowheads="1"/>
          </p:cNvSpPr>
          <p:nvPr/>
        </p:nvSpPr>
        <p:spPr bwMode="auto">
          <a:xfrm>
            <a:off x="539750" y="2996952"/>
            <a:ext cx="8064500" cy="72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our vanity and greed and sometimes to our basic need for survival</a:t>
            </a:r>
            <a:endParaRPr kumimoji="0" lang="zh-CN" altLang="en-US" sz="2400" dirty="0">
              <a:solidFill>
                <a:srgbClr val="FF0000"/>
              </a:solidFill>
              <a:latin typeface="Century Gothic" pitchFamily="34" charset="0"/>
            </a:endParaRPr>
          </a:p>
        </p:txBody>
      </p:sp>
      <p:sp>
        <p:nvSpPr>
          <p:cNvPr id="172112" name="Rectangle 80"/>
          <p:cNvSpPr>
            <a:spLocks noChangeArrowheads="1"/>
          </p:cNvSpPr>
          <p:nvPr/>
        </p:nvSpPr>
        <p:spPr bwMode="auto">
          <a:xfrm>
            <a:off x="1403648" y="4221088"/>
            <a:ext cx="4697412"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dirty="0">
                <a:solidFill>
                  <a:srgbClr val="FF0000"/>
                </a:solidFill>
                <a:latin typeface="Century Gothic" pitchFamily="34" charset="0"/>
              </a:rPr>
              <a:t>exclusive gold credit cards</a:t>
            </a:r>
            <a:endParaRPr kumimoji="0" lang="zh-CN" altLang="en-US" sz="2400" dirty="0">
              <a:solidFill>
                <a:srgbClr val="FF0000"/>
              </a:solidFill>
              <a:latin typeface="Century Gothic" pitchFamily="34" charset="0"/>
            </a:endParaRPr>
          </a:p>
        </p:txBody>
      </p:sp>
      <p:sp>
        <p:nvSpPr>
          <p:cNvPr id="172114" name="Rectangle 82"/>
          <p:cNvSpPr>
            <a:spLocks noChangeArrowheads="1"/>
          </p:cNvSpPr>
          <p:nvPr/>
        </p:nvSpPr>
        <p:spPr bwMode="auto">
          <a:xfrm>
            <a:off x="5076056" y="4603742"/>
            <a:ext cx="244792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impulse-buying</a:t>
            </a:r>
            <a:endParaRPr kumimoji="0" lang="zh-CN" altLang="en-US" sz="2400" dirty="0">
              <a:solidFill>
                <a:srgbClr val="FF0000"/>
              </a:solidFill>
              <a:latin typeface="Century Gothic" pitchFamily="34" charset="0"/>
            </a:endParaRPr>
          </a:p>
        </p:txBody>
      </p:sp>
      <p:sp>
        <p:nvSpPr>
          <p:cNvPr id="172116" name="Rectangle 84"/>
          <p:cNvSpPr>
            <a:spLocks noChangeArrowheads="1"/>
          </p:cNvSpPr>
          <p:nvPr/>
        </p:nvSpPr>
        <p:spPr bwMode="auto">
          <a:xfrm>
            <a:off x="2411760" y="5013176"/>
            <a:ext cx="25923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bad credit risks</a:t>
            </a:r>
            <a:endParaRPr kumimoji="0" lang="zh-CN" altLang="en-US" sz="2400" dirty="0">
              <a:solidFill>
                <a:srgbClr val="FF0000"/>
              </a:solidFill>
              <a:latin typeface="Century Gothic" pitchFamily="34" charset="0"/>
            </a:endParaRPr>
          </a:p>
        </p:txBody>
      </p:sp>
      <p:sp>
        <p:nvSpPr>
          <p:cNvPr id="172122" name="Rectangle 90"/>
          <p:cNvSpPr>
            <a:spLocks noChangeArrowheads="1"/>
          </p:cNvSpPr>
          <p:nvPr/>
        </p:nvSpPr>
        <p:spPr bwMode="auto">
          <a:xfrm>
            <a:off x="524708" y="5394973"/>
            <a:ext cx="53990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spend more than they have</a:t>
            </a:r>
            <a:endParaRPr kumimoji="0" lang="zh-CN" altLang="en-US" sz="2400" dirty="0">
              <a:solidFill>
                <a:srgbClr val="FF0000"/>
              </a:solidFill>
              <a:latin typeface="Century Gothic" pitchFamily="34" charset="0"/>
            </a:endParaRPr>
          </a:p>
        </p:txBody>
      </p:sp>
      <p:sp>
        <p:nvSpPr>
          <p:cNvPr id="172124" name="Rectangle 92"/>
          <p:cNvSpPr>
            <a:spLocks noChangeArrowheads="1"/>
          </p:cNvSpPr>
          <p:nvPr/>
        </p:nvSpPr>
        <p:spPr bwMode="auto">
          <a:xfrm>
            <a:off x="679290" y="5733256"/>
            <a:ext cx="57594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fall behind with repayments</a:t>
            </a:r>
            <a:endParaRPr kumimoji="0" lang="zh-CN" altLang="en-US" sz="2400" dirty="0">
              <a:solidFill>
                <a:srgbClr val="FF0000"/>
              </a:solidFill>
              <a:latin typeface="Century Gothic" pitchFamily="34" charset="0"/>
            </a:endParaRPr>
          </a:p>
        </p:txBody>
      </p:sp>
      <p:sp>
        <p:nvSpPr>
          <p:cNvPr id="172127" name="Rectangle 95"/>
          <p:cNvSpPr>
            <a:spLocks noChangeArrowheads="1"/>
          </p:cNvSpPr>
          <p:nvPr/>
        </p:nvSpPr>
        <p:spPr bwMode="auto">
          <a:xfrm>
            <a:off x="4067175" y="6113462"/>
            <a:ext cx="4464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dirty="0">
                <a:solidFill>
                  <a:srgbClr val="FF0000"/>
                </a:solidFill>
                <a:latin typeface="Century Gothic" pitchFamily="34" charset="0"/>
              </a:rPr>
              <a:t>unrealistic interest rates</a:t>
            </a:r>
            <a:endParaRPr kumimoji="0" lang="zh-CN" altLang="en-US" sz="2400" dirty="0">
              <a:solidFill>
                <a:srgbClr val="FF0000"/>
              </a:solidFill>
              <a:latin typeface="Century Gothic" pitchFamily="34" charset="0"/>
            </a:endParaRPr>
          </a:p>
        </p:txBody>
      </p:sp>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Text Organization</a:t>
            </a:r>
            <a:endParaRPr lang="zh-CN" altLang="en-US" sz="4800" b="1" dirty="0">
              <a:solidFill>
                <a:srgbClr val="DDFFDD"/>
              </a:solidFill>
            </a:endParaRPr>
          </a:p>
        </p:txBody>
      </p:sp>
    </p:spTree>
    <p:extLst>
      <p:ext uri="{BB962C8B-B14F-4D97-AF65-F5344CB8AC3E}">
        <p14:creationId xmlns:p14="http://schemas.microsoft.com/office/powerpoint/2010/main" val="75334376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1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1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1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1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1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1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08" grpId="0"/>
      <p:bldP spid="172112" grpId="0"/>
      <p:bldP spid="172114" grpId="0"/>
      <p:bldP spid="172116" grpId="0"/>
      <p:bldP spid="172122" grpId="0"/>
      <p:bldP spid="172124" grpId="0"/>
      <p:bldP spid="172127"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037" name="Rectangle 5"/>
          <p:cNvSpPr>
            <a:spLocks noGrp="1"/>
          </p:cNvSpPr>
          <p:nvPr>
            <p:ph type="title"/>
          </p:nvPr>
        </p:nvSpPr>
        <p:spPr>
          <a:xfrm>
            <a:off x="179512" y="1340768"/>
            <a:ext cx="8229600" cy="792163"/>
          </a:xfrm>
        </p:spPr>
        <p:txBody>
          <a:bodyPr/>
          <a:lstStyle/>
          <a:p>
            <a:pPr marL="609600" indent="-609600" eaLnBrk="1" hangingPunct="1"/>
            <a:r>
              <a:rPr lang="en-US" altLang="zh-CN" sz="3600" b="1" dirty="0" err="1" smtClean="0"/>
              <a:t>Summarising</a:t>
            </a:r>
            <a:endParaRPr lang="en-US" altLang="zh-CN" b="1" dirty="0" smtClean="0"/>
          </a:p>
        </p:txBody>
      </p:sp>
      <p:sp>
        <p:nvSpPr>
          <p:cNvPr id="44038" name="Rectangle 6"/>
          <p:cNvSpPr>
            <a:spLocks noGrp="1"/>
          </p:cNvSpPr>
          <p:nvPr>
            <p:ph type="body" idx="1"/>
          </p:nvPr>
        </p:nvSpPr>
        <p:spPr>
          <a:xfrm>
            <a:off x="547177" y="1988840"/>
            <a:ext cx="7985263" cy="4895850"/>
          </a:xfrm>
        </p:spPr>
        <p:txBody>
          <a:bodyPr>
            <a:normAutofit/>
          </a:bodyPr>
          <a:lstStyle/>
          <a:p>
            <a:pPr marL="0" indent="0" eaLnBrk="1" hangingPunct="1">
              <a:lnSpc>
                <a:spcPct val="125000"/>
              </a:lnSpc>
              <a:spcBef>
                <a:spcPct val="25000"/>
              </a:spcBef>
              <a:buFont typeface="Arial" pitchFamily="34" charset="0"/>
              <a:buNone/>
              <a:tabLst>
                <a:tab pos="449263" algn="l"/>
              </a:tabLst>
            </a:pPr>
            <a:r>
              <a:rPr lang="en-US" altLang="zh-CN" sz="2500" b="0" dirty="0" smtClean="0"/>
              <a:t>They charge people who go over the limit the exorbitant interest but omit to tell them the interest paid is not for the debt, but for 8) _________________________________. By attracting us with their 9)_________________ for loans of money, the banks earn money.</a:t>
            </a:r>
          </a:p>
          <a:p>
            <a:pPr marL="0" indent="0" eaLnBrk="1" hangingPunct="1">
              <a:lnSpc>
                <a:spcPct val="125000"/>
              </a:lnSpc>
              <a:spcBef>
                <a:spcPct val="25000"/>
              </a:spcBef>
              <a:buFont typeface="Arial" pitchFamily="34" charset="0"/>
              <a:buNone/>
              <a:tabLst>
                <a:tab pos="449263" algn="l"/>
              </a:tabLst>
            </a:pPr>
            <a:r>
              <a:rPr lang="en-US" altLang="zh-CN" sz="2500" b="0" dirty="0" smtClean="0"/>
              <a:t>	So how to get ourselves out of the traps</a:t>
            </a:r>
            <a:r>
              <a:rPr lang="en-US" altLang="zh-CN" sz="2500" b="0" dirty="0" smtClean="0">
                <a:latin typeface="Arial Unicode MS" pitchFamily="34" charset="-122"/>
                <a:ea typeface="Arial Unicode MS" pitchFamily="34" charset="-122"/>
                <a:cs typeface="Arial Unicode MS" pitchFamily="34" charset="-122"/>
              </a:rPr>
              <a:t>?</a:t>
            </a:r>
            <a:r>
              <a:rPr lang="en-US" altLang="zh-CN" sz="2500" b="0" dirty="0" smtClean="0"/>
              <a:t> Lay out all of your credit cards in a line, take a large pair of scissors and cut them into small pieces. Then the banks have no 10) _______________________________________________.</a:t>
            </a:r>
          </a:p>
        </p:txBody>
      </p:sp>
      <p:sp>
        <p:nvSpPr>
          <p:cNvPr id="493609" name="Rectangle 41"/>
          <p:cNvSpPr>
            <a:spLocks noChangeArrowheads="1"/>
          </p:cNvSpPr>
          <p:nvPr/>
        </p:nvSpPr>
        <p:spPr bwMode="auto">
          <a:xfrm>
            <a:off x="3923928" y="3425254"/>
            <a:ext cx="302418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endless publicity</a:t>
            </a:r>
            <a:endParaRPr kumimoji="0" lang="zh-CN" altLang="en-US" sz="2400" dirty="0">
              <a:solidFill>
                <a:srgbClr val="FF0000"/>
              </a:solidFill>
              <a:latin typeface="Century Gothic" pitchFamily="34" charset="0"/>
            </a:endParaRPr>
          </a:p>
        </p:txBody>
      </p:sp>
      <p:sp>
        <p:nvSpPr>
          <p:cNvPr id="493611" name="Rectangle 43"/>
          <p:cNvSpPr>
            <a:spLocks noChangeArrowheads="1"/>
          </p:cNvSpPr>
          <p:nvPr/>
        </p:nvSpPr>
        <p:spPr bwMode="auto">
          <a:xfrm>
            <a:off x="683450" y="5917103"/>
            <a:ext cx="772762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smtClean="0">
                <a:solidFill>
                  <a:srgbClr val="FF0000"/>
                </a:solidFill>
                <a:latin typeface="Century Gothic" pitchFamily="34" charset="0"/>
              </a:rPr>
              <a:t>potential </a:t>
            </a:r>
            <a:r>
              <a:rPr kumimoji="0" lang="en-US" altLang="zh-CN" sz="2400" dirty="0">
                <a:solidFill>
                  <a:srgbClr val="FF0000"/>
                </a:solidFill>
                <a:latin typeface="Century Gothic" pitchFamily="34" charset="0"/>
              </a:rPr>
              <a:t>to tempt </a:t>
            </a:r>
            <a:r>
              <a:rPr kumimoji="0" lang="en-US" altLang="zh-CN" sz="2400" dirty="0" smtClean="0">
                <a:solidFill>
                  <a:srgbClr val="FF0000"/>
                </a:solidFill>
                <a:latin typeface="Century Gothic" pitchFamily="34" charset="0"/>
              </a:rPr>
              <a:t>money away </a:t>
            </a:r>
            <a:r>
              <a:rPr kumimoji="0" lang="en-US" altLang="zh-CN" sz="2400" dirty="0">
                <a:solidFill>
                  <a:srgbClr val="FF0000"/>
                </a:solidFill>
                <a:latin typeface="Century Gothic" pitchFamily="34" charset="0"/>
              </a:rPr>
              <a:t>from you</a:t>
            </a:r>
            <a:endParaRPr kumimoji="0" lang="zh-CN" altLang="en-US" sz="2400" dirty="0">
              <a:solidFill>
                <a:srgbClr val="FF0000"/>
              </a:solidFill>
              <a:latin typeface="Century Gothic" pitchFamily="34" charset="0"/>
            </a:endParaRPr>
          </a:p>
        </p:txBody>
      </p:sp>
      <p:sp>
        <p:nvSpPr>
          <p:cNvPr id="493607" name="Rectangle 39"/>
          <p:cNvSpPr>
            <a:spLocks noChangeArrowheads="1"/>
          </p:cNvSpPr>
          <p:nvPr/>
        </p:nvSpPr>
        <p:spPr bwMode="auto">
          <a:xfrm>
            <a:off x="2785031" y="2924944"/>
            <a:ext cx="51482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dirty="0">
                <a:solidFill>
                  <a:srgbClr val="FF0000"/>
                </a:solidFill>
                <a:latin typeface="Century Gothic" pitchFamily="34" charset="0"/>
              </a:rPr>
              <a:t>the overspend of the overdraft</a:t>
            </a:r>
            <a:endParaRPr kumimoji="0" lang="zh-CN" altLang="en-US" sz="2400" dirty="0">
              <a:solidFill>
                <a:srgbClr val="FF0000"/>
              </a:solidFill>
              <a:latin typeface="Century Gothic" pitchFamily="34" charset="0"/>
            </a:endParaRPr>
          </a:p>
        </p:txBody>
      </p:sp>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Text Organization</a:t>
            </a:r>
            <a:endParaRPr lang="zh-CN" altLang="en-US" sz="4800" b="1" dirty="0">
              <a:solidFill>
                <a:srgbClr val="DDFFDD"/>
              </a:solidFill>
            </a:endParaRPr>
          </a:p>
        </p:txBody>
      </p:sp>
    </p:spTree>
    <p:extLst>
      <p:ext uri="{BB962C8B-B14F-4D97-AF65-F5344CB8AC3E}">
        <p14:creationId xmlns:p14="http://schemas.microsoft.com/office/powerpoint/2010/main" val="403015730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36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36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3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609" grpId="0"/>
      <p:bldP spid="493611" grpId="0"/>
      <p:bldP spid="49360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11"/>
          <p:cNvSpPr>
            <a:spLocks noGrp="1"/>
          </p:cNvSpPr>
          <p:nvPr>
            <p:ph type="body" sz="half" idx="1"/>
          </p:nvPr>
        </p:nvSpPr>
        <p:spPr>
          <a:xfrm>
            <a:off x="683568" y="2276872"/>
            <a:ext cx="8172450" cy="3384550"/>
          </a:xfrm>
        </p:spPr>
        <p:txBody>
          <a:bodyPr/>
          <a:lstStyle/>
          <a:p>
            <a:pPr marL="261938" indent="-261938" eaLnBrk="1" hangingPunct="1">
              <a:lnSpc>
                <a:spcPct val="115000"/>
              </a:lnSpc>
              <a:spcBef>
                <a:spcPct val="15000"/>
              </a:spcBef>
              <a:buFont typeface="Arial" pitchFamily="34" charset="0"/>
              <a:buAutoNum type="arabicPeriod"/>
              <a:tabLst>
                <a:tab pos="88900" algn="l"/>
                <a:tab pos="354013" algn="l"/>
              </a:tabLst>
            </a:pPr>
            <a:r>
              <a:rPr lang="en-US" altLang="en-US" sz="2400" b="0" dirty="0" smtClean="0"/>
              <a:t> Should schools teach children about money</a:t>
            </a:r>
            <a:r>
              <a:rPr lang="en-US" altLang="zh-CN" sz="2400" b="0" dirty="0" smtClean="0"/>
              <a:t> </a:t>
            </a:r>
            <a:r>
              <a:rPr lang="en-US" altLang="en-US" sz="2400" b="0" dirty="0" smtClean="0"/>
              <a:t>management</a:t>
            </a:r>
            <a:r>
              <a:rPr lang="en-US" altLang="en-US" sz="2400" b="0" dirty="0" smtClean="0">
                <a:latin typeface="Arial Unicode MS" pitchFamily="34" charset="-122"/>
                <a:ea typeface="Arial Unicode MS" pitchFamily="34" charset="-122"/>
                <a:cs typeface="Arial Unicode MS" pitchFamily="34" charset="-122"/>
              </a:rPr>
              <a:t>?</a:t>
            </a:r>
          </a:p>
          <a:p>
            <a:pPr marL="261938" indent="-261938" eaLnBrk="1" hangingPunct="1">
              <a:lnSpc>
                <a:spcPct val="115000"/>
              </a:lnSpc>
              <a:spcBef>
                <a:spcPct val="15000"/>
              </a:spcBef>
              <a:buFont typeface="Arial" pitchFamily="34" charset="0"/>
              <a:buAutoNum type="arabicPeriod"/>
              <a:tabLst>
                <a:tab pos="88900" algn="l"/>
                <a:tab pos="354013" algn="l"/>
              </a:tabLst>
            </a:pPr>
            <a:r>
              <a:rPr lang="en-US" altLang="en-US" sz="2400" b="0" dirty="0" smtClean="0"/>
              <a:t> </a:t>
            </a:r>
            <a:r>
              <a:rPr lang="en-US" altLang="zh-CN" sz="2400" b="0" dirty="0" smtClean="0"/>
              <a:t>Is it the responsibility of the family or the state to look after people’s finances? How could this be improved</a:t>
            </a:r>
            <a:r>
              <a:rPr lang="en-US" altLang="en-US" sz="2400" b="0" dirty="0" smtClean="0">
                <a:latin typeface="Arial Unicode MS" pitchFamily="34" charset="-122"/>
                <a:ea typeface="Arial Unicode MS" pitchFamily="34" charset="-122"/>
                <a:cs typeface="Arial Unicode MS" pitchFamily="34" charset="-122"/>
              </a:rPr>
              <a:t>?</a:t>
            </a:r>
            <a:endParaRPr lang="en-US" altLang="en-US" sz="2400" b="0" dirty="0" smtClean="0"/>
          </a:p>
          <a:p>
            <a:pPr marL="261938" indent="-261938" eaLnBrk="1" hangingPunct="1">
              <a:lnSpc>
                <a:spcPct val="115000"/>
              </a:lnSpc>
              <a:spcBef>
                <a:spcPct val="15000"/>
              </a:spcBef>
              <a:buFont typeface="Arial" pitchFamily="34" charset="0"/>
              <a:buAutoNum type="arabicPeriod"/>
              <a:tabLst>
                <a:tab pos="88900" algn="l"/>
                <a:tab pos="354013" algn="l"/>
              </a:tabLst>
            </a:pPr>
            <a:r>
              <a:rPr lang="en-US" altLang="en-US" sz="2400" b="0" dirty="0" smtClean="0"/>
              <a:t> Would the world be able to function without</a:t>
            </a:r>
            <a:r>
              <a:rPr lang="en-US" altLang="zh-CN" sz="2400" b="0" dirty="0" smtClean="0"/>
              <a:t> </a:t>
            </a:r>
            <a:r>
              <a:rPr lang="en-US" altLang="en-US" sz="2400" b="0" dirty="0" smtClean="0"/>
              <a:t>banks</a:t>
            </a:r>
            <a:r>
              <a:rPr lang="en-US" altLang="en-US" sz="2400" b="0" dirty="0" smtClean="0">
                <a:latin typeface="Arial Unicode MS" pitchFamily="34" charset="-122"/>
                <a:ea typeface="Arial Unicode MS" pitchFamily="34" charset="-122"/>
                <a:cs typeface="Arial Unicode MS" pitchFamily="34" charset="-122"/>
              </a:rPr>
              <a:t>?</a:t>
            </a:r>
            <a:r>
              <a:rPr lang="en-US" altLang="en-US" sz="2400" b="0" dirty="0" smtClean="0"/>
              <a:t> If so, would it be a better place to</a:t>
            </a:r>
            <a:r>
              <a:rPr lang="en-US" altLang="zh-CN" sz="2400" b="0" dirty="0" smtClean="0"/>
              <a:t> </a:t>
            </a:r>
            <a:r>
              <a:rPr lang="en-US" altLang="en-US" sz="2400" b="0" dirty="0" smtClean="0"/>
              <a:t>live in</a:t>
            </a:r>
            <a:r>
              <a:rPr lang="en-US" altLang="en-US" sz="2400" b="0" dirty="0" smtClean="0">
                <a:latin typeface="Arial Unicode MS" pitchFamily="34" charset="-122"/>
                <a:ea typeface="Arial Unicode MS" pitchFamily="34" charset="-122"/>
                <a:cs typeface="Arial Unicode MS" pitchFamily="34" charset="-122"/>
              </a:rPr>
              <a:t>?</a:t>
            </a:r>
          </a:p>
        </p:txBody>
      </p:sp>
      <p:sp>
        <p:nvSpPr>
          <p:cNvPr id="37895" name="Rectangle 19"/>
          <p:cNvSpPr>
            <a:spLocks/>
          </p:cNvSpPr>
          <p:nvPr/>
        </p:nvSpPr>
        <p:spPr bwMode="auto">
          <a:xfrm>
            <a:off x="468313" y="1412875"/>
            <a:ext cx="69834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8900" indent="-88900" eaLnBrk="0" hangingPunct="0">
              <a:spcBef>
                <a:spcPct val="20000"/>
              </a:spcBef>
              <a:buFont typeface="Arial" pitchFamily="34" charset="0"/>
              <a:buChar char="•"/>
              <a:defRPr sz="3200" b="1">
                <a:solidFill>
                  <a:schemeClr val="tx1"/>
                </a:solidFill>
                <a:latin typeface="Century Gothic" pitchFamily="34" charset="0"/>
                <a:ea typeface="宋体" pitchFamily="2" charset="-122"/>
              </a:defRPr>
            </a:lvl1pPr>
            <a:lvl2pPr marL="742950" indent="-285750" eaLnBrk="0" hangingPunct="0">
              <a:spcBef>
                <a:spcPct val="20000"/>
              </a:spcBef>
              <a:buFont typeface="Arial" pitchFamily="34" charset="0"/>
              <a:buChar char="–"/>
              <a:defRPr sz="2800" b="1">
                <a:solidFill>
                  <a:schemeClr val="tx1"/>
                </a:solidFill>
                <a:latin typeface="Century Gothic" pitchFamily="34" charset="0"/>
                <a:ea typeface="宋体" pitchFamily="2" charset="-122"/>
              </a:defRPr>
            </a:lvl2pPr>
            <a:lvl3pPr marL="1143000" indent="-228600" eaLnBrk="0" hangingPunct="0">
              <a:spcBef>
                <a:spcPct val="20000"/>
              </a:spcBef>
              <a:buFont typeface="Arial" pitchFamily="34" charset="0"/>
              <a:buChar char="•"/>
              <a:defRPr sz="2400" b="1">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b="1">
                <a:solidFill>
                  <a:schemeClr val="tx1"/>
                </a:solidFill>
                <a:latin typeface="Calibri" pitchFamily="34" charset="0"/>
                <a:ea typeface="宋体" pitchFamily="2" charset="-122"/>
              </a:defRPr>
            </a:lvl9pPr>
          </a:lstStyle>
          <a:p>
            <a:pPr eaLnBrk="1" hangingPunct="1">
              <a:spcBef>
                <a:spcPct val="30000"/>
              </a:spcBef>
              <a:buFont typeface="Arial" pitchFamily="34" charset="0"/>
              <a:buNone/>
            </a:pPr>
            <a:r>
              <a:rPr kumimoji="0" lang="en-US" altLang="zh-CN" sz="2800"/>
              <a:t>Work in pairs and discuss</a:t>
            </a:r>
            <a:r>
              <a:rPr kumimoji="0" lang="en-US" altLang="en-US" sz="2800"/>
              <a:t> the questions.</a:t>
            </a:r>
            <a:endParaRPr kumimoji="0" lang="zh-CN" altLang="en-US" sz="2800"/>
          </a:p>
        </p:txBody>
      </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Discussion</a:t>
            </a:r>
            <a:endParaRPr lang="zh-CN" altLang="en-US" sz="4800" b="1" dirty="0">
              <a:solidFill>
                <a:srgbClr val="DDFFDD"/>
              </a:solidFill>
            </a:endParaRPr>
          </a:p>
        </p:txBody>
      </p:sp>
      <p:sp>
        <p:nvSpPr>
          <p:cNvPr id="2" name="AutoShape 2" descr="“discussion”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1997" y="4869160"/>
            <a:ext cx="5327997"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713723"/>
      </p:ext>
    </p:extLst>
  </p:cSld>
  <p:clrMapOvr>
    <a:masterClrMapping/>
  </p:clrMapOvr>
  <p:transition>
    <p:split orient="vert" dir="in"/>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395288" y="333375"/>
            <a:ext cx="8464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endParaRPr kumimoji="0" lang="zh-CN" altLang="en-US" sz="1800">
              <a:solidFill>
                <a:srgbClr val="FFFFFF"/>
              </a:solidFill>
              <a:latin typeface="Calibri" pitchFamily="34" charset="0"/>
            </a:endParaRPr>
          </a:p>
        </p:txBody>
      </p:sp>
      <p:sp>
        <p:nvSpPr>
          <p:cNvPr id="38916" name="Rectangle 4"/>
          <p:cNvSpPr>
            <a:spLocks noGrp="1"/>
          </p:cNvSpPr>
          <p:nvPr>
            <p:ph type="body" sz="half" idx="1"/>
          </p:nvPr>
        </p:nvSpPr>
        <p:spPr>
          <a:xfrm>
            <a:off x="287052" y="1340768"/>
            <a:ext cx="8497888" cy="649287"/>
          </a:xfrm>
        </p:spPr>
        <p:txBody>
          <a:bodyPr/>
          <a:lstStyle/>
          <a:p>
            <a:pPr marL="355600" indent="-355600" eaLnBrk="1" hangingPunct="1">
              <a:lnSpc>
                <a:spcPct val="115000"/>
              </a:lnSpc>
              <a:spcBef>
                <a:spcPct val="30000"/>
              </a:spcBef>
              <a:buFont typeface="Arial" pitchFamily="34" charset="0"/>
              <a:buNone/>
              <a:tabLst>
                <a:tab pos="88900" algn="l"/>
                <a:tab pos="357188" algn="l"/>
              </a:tabLst>
            </a:pPr>
            <a:r>
              <a:rPr lang="en-US" altLang="zh-CN" sz="2400" dirty="0" smtClean="0"/>
              <a:t>1. </a:t>
            </a:r>
            <a:r>
              <a:rPr lang="zh-CN" altLang="en-US" sz="2400" dirty="0" smtClean="0">
                <a:solidFill>
                  <a:srgbClr val="000000"/>
                </a:solidFill>
              </a:rPr>
              <a:t>Should schools teach children about money management</a:t>
            </a:r>
            <a:r>
              <a:rPr lang="zh-CN" altLang="en-US" sz="2400" dirty="0" smtClean="0">
                <a:latin typeface="Arial Unicode MS" pitchFamily="34" charset="-122"/>
                <a:ea typeface="Arial Unicode MS" pitchFamily="34" charset="-122"/>
                <a:cs typeface="Arial Unicode MS" pitchFamily="34" charset="-122"/>
              </a:rPr>
              <a:t>?</a:t>
            </a:r>
          </a:p>
        </p:txBody>
      </p:sp>
      <p:sp>
        <p:nvSpPr>
          <p:cNvPr id="367670" name="Rectangle 54"/>
          <p:cNvSpPr>
            <a:spLocks noChangeAspect="1" noChangeArrowheads="1"/>
          </p:cNvSpPr>
          <p:nvPr/>
        </p:nvSpPr>
        <p:spPr bwMode="auto">
          <a:xfrm>
            <a:off x="3851275" y="3327400"/>
            <a:ext cx="504190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6700" indent="-266700" eaLnBrk="0" hangingPunct="0">
              <a:tabLst>
                <a:tab pos="261938" algn="l"/>
              </a:tabLst>
              <a:defRPr kumimoji="1" sz="2800">
                <a:solidFill>
                  <a:schemeClr val="hlink"/>
                </a:solidFill>
                <a:latin typeface="Times New Roman" pitchFamily="18" charset="0"/>
                <a:ea typeface="宋体" pitchFamily="2" charset="-122"/>
              </a:defRPr>
            </a:lvl1pPr>
            <a:lvl2pPr marL="742950" indent="-285750" eaLnBrk="0" hangingPunct="0">
              <a:tabLst>
                <a:tab pos="261938" algn="l"/>
              </a:tabLst>
              <a:defRPr kumimoji="1" sz="2800">
                <a:solidFill>
                  <a:schemeClr val="hlink"/>
                </a:solidFill>
                <a:latin typeface="Times New Roman" pitchFamily="18" charset="0"/>
                <a:ea typeface="宋体" pitchFamily="2" charset="-122"/>
              </a:defRPr>
            </a:lvl2pPr>
            <a:lvl3pPr marL="1143000" indent="-228600" eaLnBrk="0" hangingPunct="0">
              <a:tabLst>
                <a:tab pos="261938" algn="l"/>
              </a:tabLst>
              <a:defRPr kumimoji="1" sz="2800">
                <a:solidFill>
                  <a:schemeClr val="hlink"/>
                </a:solidFill>
                <a:latin typeface="Times New Roman" pitchFamily="18" charset="0"/>
                <a:ea typeface="宋体" pitchFamily="2" charset="-122"/>
              </a:defRPr>
            </a:lvl3pPr>
            <a:lvl4pPr marL="1600200" indent="-228600" eaLnBrk="0" hangingPunct="0">
              <a:tabLst>
                <a:tab pos="261938" algn="l"/>
              </a:tabLst>
              <a:defRPr kumimoji="1" sz="2800">
                <a:solidFill>
                  <a:schemeClr val="hlink"/>
                </a:solidFill>
                <a:latin typeface="Times New Roman" pitchFamily="18" charset="0"/>
                <a:ea typeface="宋体" pitchFamily="2" charset="-122"/>
              </a:defRPr>
            </a:lvl4pPr>
            <a:lvl5pPr marL="2057400" indent="-228600" eaLnBrk="0" hangingPunct="0">
              <a:tabLst>
                <a:tab pos="2619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9pPr>
          </a:lstStyle>
          <a:p>
            <a:pPr eaLnBrk="1" hangingPunct="1">
              <a:lnSpc>
                <a:spcPct val="90000"/>
              </a:lnSpc>
              <a:buClr>
                <a:srgbClr val="CC0099"/>
              </a:buClr>
              <a:buFont typeface="Wingdings" pitchFamily="2" charset="2"/>
              <a:buChar char="l"/>
            </a:pPr>
            <a:r>
              <a:rPr lang="en-US" altLang="zh-CN" sz="2400" dirty="0" smtClean="0">
                <a:solidFill>
                  <a:schemeClr val="tx1"/>
                </a:solidFill>
                <a:latin typeface="Century Gothic" pitchFamily="34" charset="0"/>
              </a:rPr>
              <a:t>setting goals</a:t>
            </a:r>
            <a:r>
              <a:rPr lang="en-US" altLang="zh-CN" sz="2400" dirty="0">
                <a:solidFill>
                  <a:schemeClr val="tx1"/>
                </a:solidFill>
                <a:latin typeface="Century Gothic" pitchFamily="34" charset="0"/>
              </a:rPr>
              <a:t>, planning in steps &amp; making decisions </a:t>
            </a:r>
            <a:endParaRPr lang="en-US" altLang="en-US" sz="2400" dirty="0">
              <a:solidFill>
                <a:schemeClr val="tx1"/>
              </a:solidFill>
              <a:latin typeface="Century Gothic" pitchFamily="34" charset="0"/>
            </a:endParaRPr>
          </a:p>
        </p:txBody>
      </p:sp>
      <p:sp>
        <p:nvSpPr>
          <p:cNvPr id="367671" name="Rectangle 55"/>
          <p:cNvSpPr>
            <a:spLocks noChangeAspect="1" noChangeArrowheads="1"/>
          </p:cNvSpPr>
          <p:nvPr/>
        </p:nvSpPr>
        <p:spPr bwMode="auto">
          <a:xfrm>
            <a:off x="4211638" y="2565400"/>
            <a:ext cx="47529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261938" algn="l"/>
              </a:tabLst>
              <a:defRPr kumimoji="1" sz="2800">
                <a:solidFill>
                  <a:schemeClr val="hlink"/>
                </a:solidFill>
                <a:latin typeface="Times New Roman" pitchFamily="18" charset="0"/>
                <a:ea typeface="宋体" pitchFamily="2" charset="-122"/>
              </a:defRPr>
            </a:lvl1pPr>
            <a:lvl2pPr marL="742950" indent="-285750" eaLnBrk="0" hangingPunct="0">
              <a:tabLst>
                <a:tab pos="261938" algn="l"/>
              </a:tabLst>
              <a:defRPr kumimoji="1" sz="2800">
                <a:solidFill>
                  <a:schemeClr val="hlink"/>
                </a:solidFill>
                <a:latin typeface="Times New Roman" pitchFamily="18" charset="0"/>
                <a:ea typeface="宋体" pitchFamily="2" charset="-122"/>
              </a:defRPr>
            </a:lvl2pPr>
            <a:lvl3pPr marL="1143000" indent="-228600" eaLnBrk="0" hangingPunct="0">
              <a:tabLst>
                <a:tab pos="261938" algn="l"/>
              </a:tabLst>
              <a:defRPr kumimoji="1" sz="2800">
                <a:solidFill>
                  <a:schemeClr val="hlink"/>
                </a:solidFill>
                <a:latin typeface="Times New Roman" pitchFamily="18" charset="0"/>
                <a:ea typeface="宋体" pitchFamily="2" charset="-122"/>
              </a:defRPr>
            </a:lvl3pPr>
            <a:lvl4pPr marL="1600200" indent="-228600" eaLnBrk="0" hangingPunct="0">
              <a:tabLst>
                <a:tab pos="261938" algn="l"/>
              </a:tabLst>
              <a:defRPr kumimoji="1" sz="2800">
                <a:solidFill>
                  <a:schemeClr val="hlink"/>
                </a:solidFill>
                <a:latin typeface="Times New Roman" pitchFamily="18" charset="0"/>
                <a:ea typeface="宋体" pitchFamily="2" charset="-122"/>
              </a:defRPr>
            </a:lvl4pPr>
            <a:lvl5pPr marL="2057400" indent="-228600" eaLnBrk="0" hangingPunct="0">
              <a:tabLst>
                <a:tab pos="2619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9pPr>
          </a:lstStyle>
          <a:p>
            <a:pPr eaLnBrk="1" hangingPunct="1">
              <a:lnSpc>
                <a:spcPct val="90000"/>
              </a:lnSpc>
              <a:buClr>
                <a:srgbClr val="CC0099"/>
              </a:buClr>
              <a:buFont typeface="Wingdings" pitchFamily="2" charset="2"/>
              <a:buChar char="l"/>
            </a:pPr>
            <a:r>
              <a:rPr lang="en-US" altLang="zh-CN" sz="2400">
                <a:solidFill>
                  <a:schemeClr val="tx1"/>
                </a:solidFill>
                <a:latin typeface="Century Gothic" pitchFamily="34" charset="0"/>
              </a:rPr>
              <a:t>financial calculations</a:t>
            </a:r>
            <a:endParaRPr lang="zh-CN" altLang="en-US" sz="2400">
              <a:solidFill>
                <a:schemeClr val="tx1"/>
              </a:solidFill>
              <a:latin typeface="Century Gothic" pitchFamily="34" charset="0"/>
            </a:endParaRPr>
          </a:p>
        </p:txBody>
      </p:sp>
      <p:sp>
        <p:nvSpPr>
          <p:cNvPr id="367679" name="Rectangle 63"/>
          <p:cNvSpPr>
            <a:spLocks noChangeArrowheads="1"/>
          </p:cNvSpPr>
          <p:nvPr/>
        </p:nvSpPr>
        <p:spPr bwMode="auto">
          <a:xfrm>
            <a:off x="3851275" y="4262438"/>
            <a:ext cx="39417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261938" algn="l"/>
              </a:tabLst>
              <a:defRPr kumimoji="1" sz="2800">
                <a:solidFill>
                  <a:schemeClr val="hlink"/>
                </a:solidFill>
                <a:latin typeface="Times New Roman" pitchFamily="18" charset="0"/>
                <a:ea typeface="宋体" pitchFamily="2" charset="-122"/>
              </a:defRPr>
            </a:lvl1pPr>
            <a:lvl2pPr marL="742950" indent="-285750" eaLnBrk="0" hangingPunct="0">
              <a:tabLst>
                <a:tab pos="261938" algn="l"/>
              </a:tabLst>
              <a:defRPr kumimoji="1" sz="2800">
                <a:solidFill>
                  <a:schemeClr val="hlink"/>
                </a:solidFill>
                <a:latin typeface="Times New Roman" pitchFamily="18" charset="0"/>
                <a:ea typeface="宋体" pitchFamily="2" charset="-122"/>
              </a:defRPr>
            </a:lvl2pPr>
            <a:lvl3pPr marL="1143000" indent="-228600" eaLnBrk="0" hangingPunct="0">
              <a:tabLst>
                <a:tab pos="261938" algn="l"/>
              </a:tabLst>
              <a:defRPr kumimoji="1" sz="2800">
                <a:solidFill>
                  <a:schemeClr val="hlink"/>
                </a:solidFill>
                <a:latin typeface="Times New Roman" pitchFamily="18" charset="0"/>
                <a:ea typeface="宋体" pitchFamily="2" charset="-122"/>
              </a:defRPr>
            </a:lvl3pPr>
            <a:lvl4pPr marL="1600200" indent="-228600" eaLnBrk="0" hangingPunct="0">
              <a:tabLst>
                <a:tab pos="261938" algn="l"/>
              </a:tabLst>
              <a:defRPr kumimoji="1" sz="2800">
                <a:solidFill>
                  <a:schemeClr val="hlink"/>
                </a:solidFill>
                <a:latin typeface="Times New Roman" pitchFamily="18" charset="0"/>
                <a:ea typeface="宋体" pitchFamily="2" charset="-122"/>
              </a:defRPr>
            </a:lvl4pPr>
            <a:lvl5pPr marL="2057400" indent="-228600" eaLnBrk="0" hangingPunct="0">
              <a:tabLst>
                <a:tab pos="2619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261938" algn="l"/>
              </a:tabLst>
              <a:defRPr kumimoji="1" sz="2800">
                <a:solidFill>
                  <a:schemeClr val="hlink"/>
                </a:solidFill>
                <a:latin typeface="Times New Roman" pitchFamily="18" charset="0"/>
                <a:ea typeface="宋体" pitchFamily="2" charset="-122"/>
              </a:defRPr>
            </a:lvl9pPr>
          </a:lstStyle>
          <a:p>
            <a:pPr eaLnBrk="1" hangingPunct="1">
              <a:buClr>
                <a:srgbClr val="CC0099"/>
              </a:buClr>
              <a:buFont typeface="Wingdings" pitchFamily="2" charset="2"/>
              <a:buChar char="l"/>
            </a:pPr>
            <a:r>
              <a:rPr lang="en-US" altLang="zh-CN" sz="2400" dirty="0" smtClean="0">
                <a:solidFill>
                  <a:schemeClr val="tx1"/>
                </a:solidFill>
                <a:latin typeface="Century Gothic" pitchFamily="34" charset="0"/>
              </a:rPr>
              <a:t>ethics </a:t>
            </a:r>
            <a:r>
              <a:rPr lang="en-US" altLang="zh-CN" sz="2400" dirty="0">
                <a:solidFill>
                  <a:schemeClr val="tx1"/>
                </a:solidFill>
                <a:latin typeface="Century Gothic" pitchFamily="34" charset="0"/>
              </a:rPr>
              <a:t>and morality in 	</a:t>
            </a:r>
            <a:r>
              <a:rPr lang="en-US" altLang="zh-CN" sz="2400" dirty="0" smtClean="0">
                <a:solidFill>
                  <a:schemeClr val="tx1"/>
                </a:solidFill>
                <a:latin typeface="Century Gothic" pitchFamily="34" charset="0"/>
              </a:rPr>
              <a:t>money </a:t>
            </a:r>
            <a:r>
              <a:rPr lang="en-US" altLang="zh-CN" sz="2400" dirty="0">
                <a:solidFill>
                  <a:schemeClr val="tx1"/>
                </a:solidFill>
                <a:latin typeface="Century Gothic" pitchFamily="34" charset="0"/>
              </a:rPr>
              <a:t>management</a:t>
            </a:r>
            <a:endParaRPr lang="zh-CN" altLang="en-US" sz="2400" dirty="0">
              <a:solidFill>
                <a:schemeClr val="tx1"/>
              </a:solidFill>
              <a:latin typeface="Century Gothic" pitchFamily="34" charset="0"/>
            </a:endParaRPr>
          </a:p>
        </p:txBody>
      </p:sp>
      <p:grpSp>
        <p:nvGrpSpPr>
          <p:cNvPr id="5" name="Group 78"/>
          <p:cNvGrpSpPr>
            <a:grpSpLocks/>
          </p:cNvGrpSpPr>
          <p:nvPr/>
        </p:nvGrpSpPr>
        <p:grpSpPr bwMode="auto">
          <a:xfrm>
            <a:off x="549749" y="1919713"/>
            <a:ext cx="7848600" cy="1584325"/>
            <a:chOff x="340" y="1162"/>
            <a:chExt cx="3855" cy="998"/>
          </a:xfrm>
        </p:grpSpPr>
        <p:grpSp>
          <p:nvGrpSpPr>
            <p:cNvPr id="38930" name="Group 77"/>
            <p:cNvGrpSpPr>
              <a:grpSpLocks/>
            </p:cNvGrpSpPr>
            <p:nvPr/>
          </p:nvGrpSpPr>
          <p:grpSpPr bwMode="auto">
            <a:xfrm>
              <a:off x="340" y="1162"/>
              <a:ext cx="3855" cy="998"/>
              <a:chOff x="340" y="1162"/>
              <a:chExt cx="3855" cy="998"/>
            </a:xfrm>
          </p:grpSpPr>
          <p:sp>
            <p:nvSpPr>
              <p:cNvPr id="38932" name="Oval 66" descr="图片4"/>
              <p:cNvSpPr>
                <a:spLocks noChangeArrowheads="1"/>
              </p:cNvSpPr>
              <p:nvPr/>
            </p:nvSpPr>
            <p:spPr bwMode="auto">
              <a:xfrm rot="-463043">
                <a:off x="340" y="1298"/>
                <a:ext cx="816" cy="862"/>
              </a:xfrm>
              <a:prstGeom prst="ellipse">
                <a:avLst/>
              </a:prstGeom>
              <a:blipFill dpi="0" rotWithShape="0">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sp>
            <p:nvSpPr>
              <p:cNvPr id="38933" name="AutoShape 67"/>
              <p:cNvSpPr>
                <a:spLocks noChangeArrowheads="1"/>
              </p:cNvSpPr>
              <p:nvPr/>
            </p:nvSpPr>
            <p:spPr bwMode="auto">
              <a:xfrm>
                <a:off x="2517" y="1162"/>
                <a:ext cx="1678" cy="363"/>
              </a:xfrm>
              <a:prstGeom prst="cloudCallout">
                <a:avLst>
                  <a:gd name="adj1" fmla="val -120023"/>
                  <a:gd name="adj2" fmla="val 29889"/>
                </a:avLst>
              </a:prstGeom>
              <a:gradFill rotWithShape="0">
                <a:gsLst>
                  <a:gs pos="0">
                    <a:schemeClr val="bg1"/>
                  </a:gs>
                  <a:gs pos="100000">
                    <a:srgbClr val="FFCCFF"/>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endParaRPr lang="zh-CN" altLang="en-US"/>
              </a:p>
            </p:txBody>
          </p:sp>
        </p:grpSp>
        <p:sp>
          <p:nvSpPr>
            <p:cNvPr id="38931" name="Rectangle 44"/>
            <p:cNvSpPr>
              <a:spLocks noChangeArrowheads="1"/>
            </p:cNvSpPr>
            <p:nvPr/>
          </p:nvSpPr>
          <p:spPr bwMode="auto">
            <a:xfrm>
              <a:off x="2562" y="1207"/>
              <a:ext cx="16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zh-CN" altLang="en-US" sz="2400" b="1">
                  <a:solidFill>
                    <a:schemeClr val="tx1"/>
                  </a:solidFill>
                  <a:latin typeface="Century Gothic" pitchFamily="34" charset="0"/>
                </a:rPr>
                <a:t>an essential</a:t>
              </a:r>
              <a:r>
                <a:rPr lang="en-US" altLang="zh-CN" sz="2400" b="1">
                  <a:solidFill>
                    <a:schemeClr val="tx1"/>
                  </a:solidFill>
                  <a:latin typeface="Century Gothic" pitchFamily="34" charset="0"/>
                </a:rPr>
                <a:t> </a:t>
              </a:r>
              <a:r>
                <a:rPr lang="zh-CN" altLang="en-US" sz="2400" b="1">
                  <a:solidFill>
                    <a:schemeClr val="tx1"/>
                  </a:solidFill>
                  <a:latin typeface="Century Gothic" pitchFamily="34" charset="0"/>
                </a:rPr>
                <a:t>topic</a:t>
              </a:r>
            </a:p>
          </p:txBody>
        </p:sp>
      </p:grpSp>
      <p:grpSp>
        <p:nvGrpSpPr>
          <p:cNvPr id="7" name="Group 76"/>
          <p:cNvGrpSpPr>
            <a:grpSpLocks/>
          </p:cNvGrpSpPr>
          <p:nvPr/>
        </p:nvGrpSpPr>
        <p:grpSpPr bwMode="auto">
          <a:xfrm>
            <a:off x="252413" y="2708275"/>
            <a:ext cx="4032250" cy="3673475"/>
            <a:chOff x="204" y="1706"/>
            <a:chExt cx="2540" cy="2314"/>
          </a:xfrm>
        </p:grpSpPr>
        <p:grpSp>
          <p:nvGrpSpPr>
            <p:cNvPr id="38926" name="Group 75"/>
            <p:cNvGrpSpPr>
              <a:grpSpLocks/>
            </p:cNvGrpSpPr>
            <p:nvPr/>
          </p:nvGrpSpPr>
          <p:grpSpPr bwMode="auto">
            <a:xfrm>
              <a:off x="204" y="1933"/>
              <a:ext cx="2222" cy="1707"/>
              <a:chOff x="204" y="1933"/>
              <a:chExt cx="2222" cy="1707"/>
            </a:xfrm>
          </p:grpSpPr>
          <p:sp>
            <p:nvSpPr>
              <p:cNvPr id="38928" name="Rectangle 59"/>
              <p:cNvSpPr>
                <a:spLocks noChangeArrowheads="1"/>
              </p:cNvSpPr>
              <p:nvPr/>
            </p:nvSpPr>
            <p:spPr bwMode="auto">
              <a:xfrm>
                <a:off x="204" y="2432"/>
                <a:ext cx="222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en-US" sz="2400">
                    <a:solidFill>
                      <a:schemeClr val="tx1"/>
                    </a:solidFill>
                    <a:latin typeface="Century Gothic" pitchFamily="34" charset="0"/>
                  </a:rPr>
                  <a:t>bring together </a:t>
                </a:r>
                <a:r>
                  <a:rPr lang="en-US" altLang="en-US" sz="2400">
                    <a:solidFill>
                      <a:schemeClr val="tx2"/>
                    </a:solidFill>
                    <a:latin typeface="Century Gothic" pitchFamily="34" charset="0"/>
                  </a:rPr>
                  <a:t>different aspects of money management</a:t>
                </a:r>
                <a:r>
                  <a:rPr lang="en-US" altLang="en-US" sz="2400">
                    <a:solidFill>
                      <a:schemeClr val="tx1"/>
                    </a:solidFill>
                    <a:latin typeface="Century Gothic" pitchFamily="34" charset="0"/>
                  </a:rPr>
                  <a:t> to create a focus for children </a:t>
                </a:r>
                <a:endParaRPr lang="zh-CN" altLang="en-US" sz="2400">
                  <a:solidFill>
                    <a:schemeClr val="tx1"/>
                  </a:solidFill>
                  <a:latin typeface="Century Gothic" pitchFamily="34" charset="0"/>
                </a:endParaRPr>
              </a:p>
            </p:txBody>
          </p:sp>
          <p:sp>
            <p:nvSpPr>
              <p:cNvPr id="38929" name="AutoShape 71"/>
              <p:cNvSpPr>
                <a:spLocks noChangeArrowheads="1"/>
              </p:cNvSpPr>
              <p:nvPr/>
            </p:nvSpPr>
            <p:spPr bwMode="auto">
              <a:xfrm rot="8177037">
                <a:off x="1202" y="1933"/>
                <a:ext cx="908" cy="181"/>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370 h 21600"/>
                  <a:gd name="T14" fmla="*/ 18888 w 21600"/>
                  <a:gd name="T15" fmla="*/ 1623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chemeClr val="bg1"/>
                  </a:gs>
                  <a:gs pos="100000">
                    <a:schemeClr val="accent2"/>
                  </a:gs>
                </a:gsLst>
                <a:path path="rect">
                  <a:fillToRect l="50000" t="50000" r="50000" b="50000"/>
                </a:path>
              </a:gradFill>
              <a:ln w="19050" algn="ctr">
                <a:solidFill>
                  <a:schemeClr val="tx1"/>
                </a:solidFill>
                <a:miter lim="800000"/>
                <a:headEnd/>
                <a:tailEnd/>
              </a:ln>
            </p:spPr>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grpSp>
        <p:sp>
          <p:nvSpPr>
            <p:cNvPr id="38927" name="AutoShape 73"/>
            <p:cNvSpPr>
              <a:spLocks/>
            </p:cNvSpPr>
            <p:nvPr/>
          </p:nvSpPr>
          <p:spPr bwMode="auto">
            <a:xfrm>
              <a:off x="2517" y="1706"/>
              <a:ext cx="227" cy="2314"/>
            </a:xfrm>
            <a:prstGeom prst="leftBracket">
              <a:avLst>
                <a:gd name="adj" fmla="val 84949"/>
              </a:avLst>
            </a:prstGeom>
            <a:noFill/>
            <a:ln w="57150">
              <a:solidFill>
                <a:srgbClr val="CC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grpSp>
      <p:sp>
        <p:nvSpPr>
          <p:cNvPr id="367690" name="Rectangle 74"/>
          <p:cNvSpPr>
            <a:spLocks noChangeArrowheads="1"/>
          </p:cNvSpPr>
          <p:nvPr/>
        </p:nvSpPr>
        <p:spPr bwMode="auto">
          <a:xfrm>
            <a:off x="3851275" y="5303838"/>
            <a:ext cx="50419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66700" indent="-266700" eaLnBrk="0" hangingPunct="0">
              <a:tabLst>
                <a:tab pos="261938" algn="l"/>
                <a:tab pos="355600" algn="l"/>
              </a:tabLst>
              <a:defRPr kumimoji="1" sz="2800">
                <a:solidFill>
                  <a:schemeClr val="hlink"/>
                </a:solidFill>
                <a:latin typeface="Times New Roman" pitchFamily="18" charset="0"/>
                <a:ea typeface="宋体" pitchFamily="2" charset="-122"/>
              </a:defRPr>
            </a:lvl1pPr>
            <a:lvl2pPr marL="742950" indent="-285750" eaLnBrk="0" hangingPunct="0">
              <a:tabLst>
                <a:tab pos="261938" algn="l"/>
                <a:tab pos="355600" algn="l"/>
              </a:tabLst>
              <a:defRPr kumimoji="1" sz="2800">
                <a:solidFill>
                  <a:schemeClr val="hlink"/>
                </a:solidFill>
                <a:latin typeface="Times New Roman" pitchFamily="18" charset="0"/>
                <a:ea typeface="宋体" pitchFamily="2" charset="-122"/>
              </a:defRPr>
            </a:lvl2pPr>
            <a:lvl3pPr marL="1143000" indent="-228600" eaLnBrk="0" hangingPunct="0">
              <a:tabLst>
                <a:tab pos="261938" algn="l"/>
                <a:tab pos="355600" algn="l"/>
              </a:tabLst>
              <a:defRPr kumimoji="1" sz="2800">
                <a:solidFill>
                  <a:schemeClr val="hlink"/>
                </a:solidFill>
                <a:latin typeface="Times New Roman" pitchFamily="18" charset="0"/>
                <a:ea typeface="宋体" pitchFamily="2" charset="-122"/>
              </a:defRPr>
            </a:lvl3pPr>
            <a:lvl4pPr marL="1600200" indent="-228600" eaLnBrk="0" hangingPunct="0">
              <a:tabLst>
                <a:tab pos="261938" algn="l"/>
                <a:tab pos="355600" algn="l"/>
              </a:tabLst>
              <a:defRPr kumimoji="1" sz="2800">
                <a:solidFill>
                  <a:schemeClr val="hlink"/>
                </a:solidFill>
                <a:latin typeface="Times New Roman" pitchFamily="18" charset="0"/>
                <a:ea typeface="宋体" pitchFamily="2" charset="-122"/>
              </a:defRPr>
            </a:lvl4pPr>
            <a:lvl5pPr marL="2057400" indent="-228600" eaLnBrk="0" hangingPunct="0">
              <a:tabLst>
                <a:tab pos="261938" algn="l"/>
                <a:tab pos="355600"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261938" algn="l"/>
                <a:tab pos="355600"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261938" algn="l"/>
                <a:tab pos="355600"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261938" algn="l"/>
                <a:tab pos="355600"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261938" algn="l"/>
                <a:tab pos="355600" algn="l"/>
              </a:tabLst>
              <a:defRPr kumimoji="1" sz="2800">
                <a:solidFill>
                  <a:schemeClr val="hlink"/>
                </a:solidFill>
                <a:latin typeface="Times New Roman" pitchFamily="18" charset="0"/>
                <a:ea typeface="宋体" pitchFamily="2" charset="-122"/>
              </a:defRPr>
            </a:lvl9pPr>
          </a:lstStyle>
          <a:p>
            <a:pPr marL="360363" indent="-360363" eaLnBrk="1" hangingPunct="1">
              <a:lnSpc>
                <a:spcPct val="90000"/>
              </a:lnSpc>
              <a:buClr>
                <a:srgbClr val="CC0099"/>
              </a:buClr>
              <a:buFont typeface="Wingdings" pitchFamily="2" charset="2"/>
              <a:buChar char="l"/>
            </a:pPr>
            <a:r>
              <a:rPr lang="en-US" altLang="zh-CN" sz="2400" dirty="0" smtClean="0">
                <a:solidFill>
                  <a:schemeClr val="tx1"/>
                </a:solidFill>
                <a:latin typeface="Century Gothic" pitchFamily="34" charset="0"/>
              </a:rPr>
              <a:t>relating </a:t>
            </a:r>
            <a:r>
              <a:rPr lang="en-US" altLang="zh-CN" sz="2400" dirty="0">
                <a:solidFill>
                  <a:schemeClr val="tx1"/>
                </a:solidFill>
                <a:latin typeface="Century Gothic" pitchFamily="34" charset="0"/>
              </a:rPr>
              <a:t>money management to family life &amp; household budgets</a:t>
            </a:r>
            <a:endParaRPr lang="zh-CN" altLang="en-US" sz="2400" dirty="0">
              <a:solidFill>
                <a:schemeClr val="tx1"/>
              </a:solidFill>
              <a:latin typeface="Century Gothic" pitchFamily="34" charset="0"/>
            </a:endParaRPr>
          </a:p>
        </p:txBody>
      </p:sp>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Discussion</a:t>
            </a:r>
            <a:endParaRPr lang="zh-CN" altLang="en-US" sz="4800" b="1" dirty="0">
              <a:solidFill>
                <a:srgbClr val="DDFFDD"/>
              </a:solidFill>
            </a:endParaRPr>
          </a:p>
        </p:txBody>
      </p:sp>
    </p:spTree>
    <p:extLst>
      <p:ext uri="{BB962C8B-B14F-4D97-AF65-F5344CB8AC3E}">
        <p14:creationId xmlns:p14="http://schemas.microsoft.com/office/powerpoint/2010/main" val="285489556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76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76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76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7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70" grpId="0"/>
      <p:bldP spid="367671" grpId="0"/>
      <p:bldP spid="367679" grpId="0"/>
      <p:bldP spid="36769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1" name="Rectangle 10"/>
          <p:cNvSpPr>
            <a:spLocks noGrp="1"/>
          </p:cNvSpPr>
          <p:nvPr>
            <p:ph type="body" sz="half" idx="1"/>
          </p:nvPr>
        </p:nvSpPr>
        <p:spPr>
          <a:xfrm>
            <a:off x="187357" y="1340768"/>
            <a:ext cx="8569325" cy="1008062"/>
          </a:xfrm>
        </p:spPr>
        <p:txBody>
          <a:bodyPr/>
          <a:lstStyle/>
          <a:p>
            <a:pPr marL="355600" indent="-355600" eaLnBrk="1" hangingPunct="1">
              <a:lnSpc>
                <a:spcPct val="105000"/>
              </a:lnSpc>
              <a:spcBef>
                <a:spcPct val="30000"/>
              </a:spcBef>
              <a:buFont typeface="Arial" pitchFamily="34" charset="0"/>
              <a:buNone/>
              <a:tabLst>
                <a:tab pos="88900" algn="l"/>
                <a:tab pos="268288" algn="l"/>
              </a:tabLst>
            </a:pPr>
            <a:r>
              <a:rPr lang="en-US" altLang="zh-CN" sz="2400" dirty="0" smtClean="0"/>
              <a:t>2. </a:t>
            </a:r>
            <a:r>
              <a:rPr lang="en-US" altLang="en-US" sz="2400" dirty="0" smtClean="0"/>
              <a:t>Is it the responsibility of the family or the state to look after people’s finances? How could this be improved?</a:t>
            </a:r>
            <a:endParaRPr lang="en-US" altLang="en-US" sz="2400" dirty="0" smtClean="0">
              <a:latin typeface="Arial Unicode MS" pitchFamily="34" charset="-122"/>
              <a:ea typeface="Arial Unicode MS" pitchFamily="34" charset="-122"/>
              <a:cs typeface="Arial Unicode MS" pitchFamily="34" charset="-122"/>
            </a:endParaRPr>
          </a:p>
        </p:txBody>
      </p:sp>
      <p:grpSp>
        <p:nvGrpSpPr>
          <p:cNvPr id="4" name="Group 92"/>
          <p:cNvGrpSpPr>
            <a:grpSpLocks/>
          </p:cNvGrpSpPr>
          <p:nvPr/>
        </p:nvGrpSpPr>
        <p:grpSpPr bwMode="auto">
          <a:xfrm>
            <a:off x="3357069" y="2420888"/>
            <a:ext cx="5400675" cy="1160462"/>
            <a:chOff x="2109" y="1389"/>
            <a:chExt cx="3175" cy="731"/>
          </a:xfrm>
        </p:grpSpPr>
        <p:sp>
          <p:nvSpPr>
            <p:cNvPr id="39958" name="AutoShape 75"/>
            <p:cNvSpPr>
              <a:spLocks noChangeArrowheads="1"/>
            </p:cNvSpPr>
            <p:nvPr/>
          </p:nvSpPr>
          <p:spPr bwMode="auto">
            <a:xfrm>
              <a:off x="2109" y="1389"/>
              <a:ext cx="3175" cy="635"/>
            </a:xfrm>
            <a:prstGeom prst="cloudCallout">
              <a:avLst>
                <a:gd name="adj1" fmla="val -79889"/>
                <a:gd name="adj2" fmla="val 40866"/>
              </a:avLst>
            </a:prstGeom>
            <a:gradFill rotWithShape="0">
              <a:gsLst>
                <a:gs pos="0">
                  <a:schemeClr val="bg1">
                    <a:alpha val="49001"/>
                  </a:schemeClr>
                </a:gs>
                <a:gs pos="100000">
                  <a:srgbClr val="99CC00"/>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endParaRPr lang="zh-CN" altLang="en-US"/>
            </a:p>
          </p:txBody>
        </p:sp>
        <p:sp>
          <p:nvSpPr>
            <p:cNvPr id="39959" name="Rectangle 76"/>
            <p:cNvSpPr>
              <a:spLocks noChangeArrowheads="1"/>
            </p:cNvSpPr>
            <p:nvPr/>
          </p:nvSpPr>
          <p:spPr bwMode="auto">
            <a:xfrm>
              <a:off x="2321" y="1434"/>
              <a:ext cx="294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pPr>
              <a:r>
                <a:rPr lang="en-US" altLang="zh-CN" sz="2400" b="1" dirty="0">
                  <a:solidFill>
                    <a:schemeClr val="tx1"/>
                  </a:solidFill>
                  <a:latin typeface="Century Gothic" pitchFamily="34" charset="0"/>
                </a:rPr>
                <a:t>work to provide for themselves and their families if they are able</a:t>
              </a:r>
              <a:endParaRPr lang="zh-CN" altLang="en-US" sz="2400" b="1" dirty="0">
                <a:solidFill>
                  <a:schemeClr val="tx1"/>
                </a:solidFill>
                <a:latin typeface="Century Gothic" pitchFamily="34" charset="0"/>
              </a:endParaRPr>
            </a:p>
          </p:txBody>
        </p:sp>
      </p:grpSp>
      <p:grpSp>
        <p:nvGrpSpPr>
          <p:cNvPr id="5" name="Group 93"/>
          <p:cNvGrpSpPr>
            <a:grpSpLocks/>
          </p:cNvGrpSpPr>
          <p:nvPr/>
        </p:nvGrpSpPr>
        <p:grpSpPr bwMode="auto">
          <a:xfrm>
            <a:off x="3932096" y="3789362"/>
            <a:ext cx="4824412" cy="2016125"/>
            <a:chOff x="2843" y="1888"/>
            <a:chExt cx="2350" cy="929"/>
          </a:xfrm>
        </p:grpSpPr>
        <p:sp>
          <p:nvSpPr>
            <p:cNvPr id="39956" name="AutoShape 77"/>
            <p:cNvSpPr>
              <a:spLocks noChangeArrowheads="1"/>
            </p:cNvSpPr>
            <p:nvPr/>
          </p:nvSpPr>
          <p:spPr bwMode="auto">
            <a:xfrm>
              <a:off x="2843" y="1888"/>
              <a:ext cx="2350" cy="499"/>
            </a:xfrm>
            <a:prstGeom prst="cloudCallout">
              <a:avLst>
                <a:gd name="adj1" fmla="val -95583"/>
                <a:gd name="adj2" fmla="val -84468"/>
              </a:avLst>
            </a:prstGeom>
            <a:gradFill rotWithShape="1">
              <a:gsLst>
                <a:gs pos="0">
                  <a:schemeClr val="bg1"/>
                </a:gs>
                <a:gs pos="100000">
                  <a:srgbClr val="FFCCFF"/>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endParaRPr lang="zh-CN" altLang="en-US"/>
            </a:p>
          </p:txBody>
        </p:sp>
        <p:sp>
          <p:nvSpPr>
            <p:cNvPr id="39957" name="Rectangle 74"/>
            <p:cNvSpPr>
              <a:spLocks noChangeArrowheads="1"/>
            </p:cNvSpPr>
            <p:nvPr/>
          </p:nvSpPr>
          <p:spPr bwMode="auto">
            <a:xfrm>
              <a:off x="3075" y="1921"/>
              <a:ext cx="2087"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pPr>
              <a:r>
                <a:rPr lang="en-US" altLang="zh-CN" sz="2400" b="1" dirty="0">
                  <a:solidFill>
                    <a:schemeClr val="tx1"/>
                  </a:solidFill>
                  <a:latin typeface="Century Gothic" pitchFamily="34" charset="0"/>
                </a:rPr>
                <a:t>receive state assistance if they aren’t able to support themselves </a:t>
              </a:r>
              <a:endParaRPr lang="zh-CN" altLang="en-US" sz="2400" b="1" dirty="0">
                <a:solidFill>
                  <a:schemeClr val="tx1"/>
                </a:solidFill>
                <a:latin typeface="Century Gothic" pitchFamily="34" charset="0"/>
              </a:endParaRPr>
            </a:p>
          </p:txBody>
        </p:sp>
      </p:grpSp>
      <p:grpSp>
        <p:nvGrpSpPr>
          <p:cNvPr id="7" name="Group 96"/>
          <p:cNvGrpSpPr>
            <a:grpSpLocks/>
          </p:cNvGrpSpPr>
          <p:nvPr/>
        </p:nvGrpSpPr>
        <p:grpSpPr bwMode="auto">
          <a:xfrm>
            <a:off x="395288" y="3933825"/>
            <a:ext cx="3024187" cy="790575"/>
            <a:chOff x="249" y="2478"/>
            <a:chExt cx="2314" cy="498"/>
          </a:xfrm>
        </p:grpSpPr>
        <p:sp>
          <p:nvSpPr>
            <p:cNvPr id="39954" name="AutoShape 86"/>
            <p:cNvSpPr>
              <a:spLocks noChangeArrowheads="1"/>
            </p:cNvSpPr>
            <p:nvPr/>
          </p:nvSpPr>
          <p:spPr bwMode="auto">
            <a:xfrm>
              <a:off x="249" y="2478"/>
              <a:ext cx="2313" cy="498"/>
            </a:xfrm>
            <a:prstGeom prst="cloudCallout">
              <a:avLst>
                <a:gd name="adj1" fmla="val -19648"/>
                <a:gd name="adj2" fmla="val -129921"/>
              </a:avLst>
            </a:prstGeom>
            <a:gradFill rotWithShape="0">
              <a:gsLst>
                <a:gs pos="0">
                  <a:schemeClr val="bg1"/>
                </a:gs>
                <a:gs pos="100000">
                  <a:srgbClr val="CCCCFF"/>
                </a:gs>
              </a:gsLst>
              <a:path path="rect">
                <a:fillToRect l="50000" t="50000" r="50000" b="50000"/>
              </a:path>
            </a:gradFill>
            <a:ln w="19050"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endParaRPr lang="zh-CN" altLang="en-US"/>
            </a:p>
          </p:txBody>
        </p:sp>
        <p:sp>
          <p:nvSpPr>
            <p:cNvPr id="39955" name="Rectangle 88"/>
            <p:cNvSpPr>
              <a:spLocks noChangeArrowheads="1"/>
            </p:cNvSpPr>
            <p:nvPr/>
          </p:nvSpPr>
          <p:spPr bwMode="auto">
            <a:xfrm>
              <a:off x="567" y="2478"/>
              <a:ext cx="199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pPr>
              <a:r>
                <a:rPr lang="en-US" altLang="zh-CN" sz="2400" b="1">
                  <a:solidFill>
                    <a:schemeClr val="tx1"/>
                  </a:solidFill>
                  <a:latin typeface="Century Gothic" pitchFamily="34" charset="0"/>
                </a:rPr>
                <a:t>things have improved a lot </a:t>
              </a:r>
              <a:endParaRPr lang="zh-CN" altLang="en-US" sz="2400" b="1">
                <a:solidFill>
                  <a:schemeClr val="tx1"/>
                </a:solidFill>
                <a:latin typeface="Century Gothic" pitchFamily="34" charset="0"/>
              </a:endParaRPr>
            </a:p>
          </p:txBody>
        </p:sp>
      </p:grpSp>
      <p:grpSp>
        <p:nvGrpSpPr>
          <p:cNvPr id="8" name="Group 97"/>
          <p:cNvGrpSpPr>
            <a:grpSpLocks/>
          </p:cNvGrpSpPr>
          <p:nvPr/>
        </p:nvGrpSpPr>
        <p:grpSpPr bwMode="auto">
          <a:xfrm>
            <a:off x="323850" y="4797425"/>
            <a:ext cx="5616575" cy="1622425"/>
            <a:chOff x="204" y="3022"/>
            <a:chExt cx="3538" cy="1022"/>
          </a:xfrm>
        </p:grpSpPr>
        <p:sp>
          <p:nvSpPr>
            <p:cNvPr id="39952" name="Rectangle 90"/>
            <p:cNvSpPr>
              <a:spLocks noChangeArrowheads="1"/>
            </p:cNvSpPr>
            <p:nvPr/>
          </p:nvSpPr>
          <p:spPr bwMode="auto">
            <a:xfrm>
              <a:off x="204" y="3521"/>
              <a:ext cx="353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1"/>
                  </a:solidFill>
                  <a:latin typeface="Century Gothic" pitchFamily="34" charset="0"/>
                </a:rPr>
                <a:t>the likes of maternity benefits &amp; minimum wage policies</a:t>
              </a:r>
            </a:p>
          </p:txBody>
        </p:sp>
        <p:sp>
          <p:nvSpPr>
            <p:cNvPr id="39953" name="AutoShape 91"/>
            <p:cNvSpPr>
              <a:spLocks noChangeArrowheads="1"/>
            </p:cNvSpPr>
            <p:nvPr/>
          </p:nvSpPr>
          <p:spPr bwMode="auto">
            <a:xfrm rot="5400000">
              <a:off x="861" y="3136"/>
              <a:ext cx="545" cy="317"/>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9 w 21600"/>
                <a:gd name="T13" fmla="*/ 5383 h 21600"/>
                <a:gd name="T14" fmla="*/ 18905 w 21600"/>
                <a:gd name="T15" fmla="*/ 16217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chemeClr val="bg1"/>
                </a:gs>
                <a:gs pos="100000">
                  <a:srgbClr val="CCCCFF"/>
                </a:gs>
              </a:gsLst>
              <a:path path="rect">
                <a:fillToRect l="50000" t="50000" r="50000" b="50000"/>
              </a:path>
            </a:gradFill>
            <a:ln w="22225" algn="ctr">
              <a:solidFill>
                <a:schemeClr val="tx1"/>
              </a:solidFill>
              <a:miter lim="800000"/>
              <a:headEnd/>
              <a:tailEnd/>
            </a:ln>
          </p:spPr>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grpSp>
      <p:pic>
        <p:nvPicPr>
          <p:cNvPr id="399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2" y="2330400"/>
            <a:ext cx="17780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Discussion</a:t>
            </a:r>
            <a:endParaRPr lang="zh-CN" altLang="en-US" sz="4800" b="1" dirty="0">
              <a:solidFill>
                <a:srgbClr val="DDFFDD"/>
              </a:solidFill>
            </a:endParaRPr>
          </a:p>
        </p:txBody>
      </p:sp>
    </p:spTree>
    <p:extLst>
      <p:ext uri="{BB962C8B-B14F-4D97-AF65-F5344CB8AC3E}">
        <p14:creationId xmlns:p14="http://schemas.microsoft.com/office/powerpoint/2010/main" val="367999967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1" name="Rectangle 18"/>
          <p:cNvSpPr>
            <a:spLocks noChangeArrowheads="1"/>
          </p:cNvSpPr>
          <p:nvPr/>
        </p:nvSpPr>
        <p:spPr bwMode="auto">
          <a:xfrm>
            <a:off x="250825" y="1484784"/>
            <a:ext cx="62642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0" algn="l"/>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0" algn="l"/>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0" algn="l"/>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0" algn="l"/>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0" algn="l"/>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lang="en-US" altLang="zh-CN" sz="2600" b="1" dirty="0">
                <a:solidFill>
                  <a:schemeClr val="tx1"/>
                </a:solidFill>
                <a:latin typeface="Century Gothic" pitchFamily="34" charset="0"/>
              </a:rPr>
              <a:t>1. Money is the root of all evil.</a:t>
            </a:r>
          </a:p>
        </p:txBody>
      </p:sp>
      <p:grpSp>
        <p:nvGrpSpPr>
          <p:cNvPr id="5" name="Group 30"/>
          <p:cNvGrpSpPr>
            <a:grpSpLocks/>
          </p:cNvGrpSpPr>
          <p:nvPr/>
        </p:nvGrpSpPr>
        <p:grpSpPr bwMode="auto">
          <a:xfrm>
            <a:off x="449731" y="2248597"/>
            <a:ext cx="5472112" cy="1287463"/>
            <a:chOff x="431" y="1253"/>
            <a:chExt cx="3129" cy="817"/>
          </a:xfrm>
        </p:grpSpPr>
        <p:sp>
          <p:nvSpPr>
            <p:cNvPr id="11281" name="AutoShape 23"/>
            <p:cNvSpPr>
              <a:spLocks noChangeArrowheads="1"/>
            </p:cNvSpPr>
            <p:nvPr/>
          </p:nvSpPr>
          <p:spPr bwMode="auto">
            <a:xfrm>
              <a:off x="431" y="1253"/>
              <a:ext cx="3129" cy="817"/>
            </a:xfrm>
            <a:prstGeom prst="cloudCallout">
              <a:avLst>
                <a:gd name="adj1" fmla="val 78602"/>
                <a:gd name="adj2" fmla="val 191616"/>
              </a:avLst>
            </a:prstGeom>
            <a:gradFill rotWithShape="1">
              <a:gsLst>
                <a:gs pos="0">
                  <a:srgbClr val="669900">
                    <a:alpha val="75000"/>
                  </a:srgbClr>
                </a:gs>
                <a:gs pos="100000">
                  <a:schemeClr val="bg1"/>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lnSpc>
                  <a:spcPct val="90000"/>
                </a:lnSpc>
                <a:spcBef>
                  <a:spcPct val="30000"/>
                </a:spcBef>
              </a:pPr>
              <a:endParaRPr lang="zh-CN" altLang="en-US"/>
            </a:p>
          </p:txBody>
        </p:sp>
        <p:sp>
          <p:nvSpPr>
            <p:cNvPr id="11282" name="Rectangle 20"/>
            <p:cNvSpPr>
              <a:spLocks noChangeArrowheads="1"/>
            </p:cNvSpPr>
            <p:nvPr/>
          </p:nvSpPr>
          <p:spPr bwMode="auto">
            <a:xfrm>
              <a:off x="657" y="1343"/>
              <a:ext cx="2903"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pPr>
              <a:r>
                <a:rPr lang="en-US" altLang="zh-CN" sz="2600" b="1" dirty="0">
                  <a:solidFill>
                    <a:schemeClr val="tx1"/>
                  </a:solidFill>
                  <a:latin typeface="Century Gothic" pitchFamily="34" charset="0"/>
                </a:rPr>
                <a:t>Money is behind the crimes &amp; wrong-doings in the world. </a:t>
              </a:r>
              <a:endParaRPr lang="zh-CN" altLang="en-US" sz="2600" b="1" dirty="0">
                <a:solidFill>
                  <a:schemeClr val="tx1"/>
                </a:solidFill>
                <a:latin typeface="Century Gothic" pitchFamily="34" charset="0"/>
              </a:endParaRPr>
            </a:p>
          </p:txBody>
        </p:sp>
      </p:grpSp>
      <p:grpSp>
        <p:nvGrpSpPr>
          <p:cNvPr id="7" name="Group 31"/>
          <p:cNvGrpSpPr>
            <a:grpSpLocks/>
          </p:cNvGrpSpPr>
          <p:nvPr/>
        </p:nvGrpSpPr>
        <p:grpSpPr bwMode="auto">
          <a:xfrm>
            <a:off x="281159" y="3867518"/>
            <a:ext cx="2543175" cy="1851025"/>
            <a:chOff x="295" y="2098"/>
            <a:chExt cx="1602" cy="1166"/>
          </a:xfrm>
        </p:grpSpPr>
        <p:sp>
          <p:nvSpPr>
            <p:cNvPr id="11279" name="Rectangle 25"/>
            <p:cNvSpPr>
              <a:spLocks noChangeArrowheads="1"/>
            </p:cNvSpPr>
            <p:nvPr/>
          </p:nvSpPr>
          <p:spPr bwMode="auto">
            <a:xfrm>
              <a:off x="295" y="2937"/>
              <a:ext cx="16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dirty="0">
                  <a:solidFill>
                    <a:schemeClr val="tx1"/>
                  </a:solidFill>
                  <a:latin typeface="Century Gothic" pitchFamily="34" charset="0"/>
                </a:rPr>
                <a:t>bank robberies</a:t>
              </a:r>
            </a:p>
          </p:txBody>
        </p:sp>
        <p:sp>
          <p:nvSpPr>
            <p:cNvPr id="11280" name="Line 28"/>
            <p:cNvSpPr>
              <a:spLocks noChangeShapeType="1"/>
            </p:cNvSpPr>
            <p:nvPr/>
          </p:nvSpPr>
          <p:spPr bwMode="auto">
            <a:xfrm flipH="1">
              <a:off x="821" y="2098"/>
              <a:ext cx="891" cy="839"/>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标题 2"/>
          <p:cNvSpPr>
            <a:spLocks noGrp="1"/>
          </p:cNvSpPr>
          <p:nvPr>
            <p:ph type="title"/>
          </p:nvPr>
        </p:nvSpPr>
        <p:spPr>
          <a:xfrm>
            <a:off x="1969617" y="131446"/>
            <a:ext cx="6779096" cy="1143000"/>
          </a:xfrm>
        </p:spPr>
        <p:txBody>
          <a:bodyPr>
            <a:normAutofit/>
          </a:bodyPr>
          <a:lstStyle/>
          <a:p>
            <a:pPr algn="l"/>
            <a:r>
              <a:rPr lang="en-US" altLang="zh-CN" sz="4800" b="1" dirty="0" smtClean="0">
                <a:solidFill>
                  <a:srgbClr val="DDFFDD"/>
                </a:solidFill>
              </a:rPr>
              <a:t>Warm-up</a:t>
            </a:r>
            <a:endParaRPr lang="zh-CN" altLang="en-US" sz="4800" b="1" dirty="0">
              <a:solidFill>
                <a:srgbClr val="DDFFDD"/>
              </a:solidFill>
            </a:endParaRPr>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7534" y="2427375"/>
            <a:ext cx="273367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2" name="Group 32"/>
          <p:cNvGrpSpPr>
            <a:grpSpLocks/>
          </p:cNvGrpSpPr>
          <p:nvPr/>
        </p:nvGrpSpPr>
        <p:grpSpPr bwMode="auto">
          <a:xfrm>
            <a:off x="2772283" y="3849678"/>
            <a:ext cx="3346450" cy="2254250"/>
            <a:chOff x="1791" y="2069"/>
            <a:chExt cx="2108" cy="1420"/>
          </a:xfrm>
        </p:grpSpPr>
        <p:sp>
          <p:nvSpPr>
            <p:cNvPr id="33" name="Rectangle 27"/>
            <p:cNvSpPr>
              <a:spLocks noChangeArrowheads="1"/>
            </p:cNvSpPr>
            <p:nvPr/>
          </p:nvSpPr>
          <p:spPr bwMode="auto">
            <a:xfrm>
              <a:off x="2176" y="2893"/>
              <a:ext cx="172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dirty="0">
                  <a:solidFill>
                    <a:schemeClr val="tx1"/>
                  </a:solidFill>
                  <a:latin typeface="Century Gothic" pitchFamily="34" charset="0"/>
                </a:rPr>
                <a:t>murders with a financial motive</a:t>
              </a:r>
            </a:p>
          </p:txBody>
        </p:sp>
        <p:sp>
          <p:nvSpPr>
            <p:cNvPr id="34" name="Line 29"/>
            <p:cNvSpPr>
              <a:spLocks noChangeShapeType="1"/>
            </p:cNvSpPr>
            <p:nvPr/>
          </p:nvSpPr>
          <p:spPr bwMode="auto">
            <a:xfrm>
              <a:off x="1791" y="2069"/>
              <a:ext cx="998" cy="824"/>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33949140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4"/>
          <p:cNvSpPr>
            <a:spLocks noGrp="1"/>
          </p:cNvSpPr>
          <p:nvPr>
            <p:ph type="body" sz="half" idx="1"/>
          </p:nvPr>
        </p:nvSpPr>
        <p:spPr>
          <a:xfrm>
            <a:off x="245269" y="1411515"/>
            <a:ext cx="8497888" cy="865188"/>
          </a:xfrm>
        </p:spPr>
        <p:txBody>
          <a:bodyPr/>
          <a:lstStyle/>
          <a:p>
            <a:pPr marL="355600" indent="-355600" eaLnBrk="1" hangingPunct="1">
              <a:spcBef>
                <a:spcPct val="30000"/>
              </a:spcBef>
              <a:buFont typeface="Arial" pitchFamily="34" charset="0"/>
              <a:buNone/>
              <a:tabLst>
                <a:tab pos="88900" algn="l"/>
                <a:tab pos="363538" algn="l"/>
              </a:tabLst>
            </a:pPr>
            <a:r>
              <a:rPr lang="en-US" altLang="zh-CN" sz="2400" dirty="0" smtClean="0"/>
              <a:t>3. </a:t>
            </a:r>
            <a:r>
              <a:rPr lang="en-US" altLang="en-US" sz="2400" dirty="0" smtClean="0"/>
              <a:t>Would the world be able to function without banks</a:t>
            </a:r>
            <a:r>
              <a:rPr lang="en-US" altLang="en-US" sz="2400" dirty="0" smtClean="0">
                <a:latin typeface="Arial Unicode MS" pitchFamily="34" charset="-122"/>
                <a:ea typeface="Arial Unicode MS" pitchFamily="34" charset="-122"/>
                <a:cs typeface="Arial Unicode MS" pitchFamily="34" charset="-122"/>
              </a:rPr>
              <a:t>?</a:t>
            </a:r>
            <a:r>
              <a:rPr lang="en-US" altLang="en-US" sz="2400" dirty="0" smtClean="0"/>
              <a:t> If so, would it be a better place to live in</a:t>
            </a:r>
            <a:r>
              <a:rPr lang="en-US" altLang="en-US" sz="2400" dirty="0" smtClean="0">
                <a:latin typeface="Arial Unicode MS" pitchFamily="34" charset="-122"/>
                <a:ea typeface="Arial Unicode MS" pitchFamily="34" charset="-122"/>
                <a:cs typeface="Arial Unicode MS" pitchFamily="34" charset="-122"/>
              </a:rPr>
              <a:t>?</a:t>
            </a:r>
          </a:p>
        </p:txBody>
      </p:sp>
      <p:sp>
        <p:nvSpPr>
          <p:cNvPr id="365607" name="Rectangle 39"/>
          <p:cNvSpPr>
            <a:spLocks noChangeArrowheads="1"/>
          </p:cNvSpPr>
          <p:nvPr/>
        </p:nvSpPr>
        <p:spPr bwMode="auto">
          <a:xfrm>
            <a:off x="3924300" y="2647157"/>
            <a:ext cx="467995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pPr>
            <a:r>
              <a:rPr kumimoji="0" lang="en-US" altLang="zh-CN" sz="2400" dirty="0">
                <a:solidFill>
                  <a:schemeClr val="tx1"/>
                </a:solidFill>
                <a:latin typeface="Century Gothic" pitchFamily="34" charset="0"/>
              </a:rPr>
              <a:t>deposits, loans, credit transfer </a:t>
            </a:r>
            <a:r>
              <a:rPr kumimoji="0" lang="en-US" altLang="zh-CN" sz="2400" dirty="0" err="1">
                <a:solidFill>
                  <a:schemeClr val="tx1"/>
                </a:solidFill>
                <a:latin typeface="Century Gothic" pitchFamily="34" charset="0"/>
              </a:rPr>
              <a:t>etc</a:t>
            </a:r>
            <a:endParaRPr kumimoji="0" lang="zh-CN" altLang="en-US" sz="2400" dirty="0">
              <a:solidFill>
                <a:schemeClr val="tx1"/>
              </a:solidFill>
              <a:latin typeface="Century Gothic" pitchFamily="34" charset="0"/>
            </a:endParaRPr>
          </a:p>
        </p:txBody>
      </p:sp>
      <p:sp>
        <p:nvSpPr>
          <p:cNvPr id="365609" name="Rectangle 41"/>
          <p:cNvSpPr>
            <a:spLocks noChangeArrowheads="1"/>
          </p:cNvSpPr>
          <p:nvPr/>
        </p:nvSpPr>
        <p:spPr bwMode="auto">
          <a:xfrm>
            <a:off x="3960020" y="3488531"/>
            <a:ext cx="47529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pPr>
            <a:r>
              <a:rPr lang="en-US" altLang="zh-CN" sz="2400" dirty="0">
                <a:solidFill>
                  <a:schemeClr val="tx1"/>
                </a:solidFill>
                <a:latin typeface="Century Gothic" pitchFamily="34" charset="0"/>
              </a:rPr>
              <a:t>state functions, national and international commerce, business, and personal and family money management</a:t>
            </a:r>
            <a:endParaRPr lang="zh-CN" altLang="en-US" sz="2400" dirty="0">
              <a:solidFill>
                <a:schemeClr val="tx1"/>
              </a:solidFill>
              <a:latin typeface="Century Gothic" pitchFamily="34" charset="0"/>
            </a:endParaRPr>
          </a:p>
        </p:txBody>
      </p:sp>
      <p:sp>
        <p:nvSpPr>
          <p:cNvPr id="40968" name="Line 44"/>
          <p:cNvSpPr>
            <a:spLocks noChangeShapeType="1"/>
          </p:cNvSpPr>
          <p:nvPr/>
        </p:nvSpPr>
        <p:spPr bwMode="auto">
          <a:xfrm>
            <a:off x="1908175" y="-214313"/>
            <a:ext cx="2016125" cy="0"/>
          </a:xfrm>
          <a:prstGeom prst="line">
            <a:avLst/>
          </a:prstGeom>
          <a:noFill/>
          <a:ln w="76200" cmpd="tri">
            <a:solidFill>
              <a:srgbClr val="3399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4" name="Group 49"/>
          <p:cNvGrpSpPr>
            <a:grpSpLocks/>
          </p:cNvGrpSpPr>
          <p:nvPr/>
        </p:nvGrpSpPr>
        <p:grpSpPr bwMode="auto">
          <a:xfrm>
            <a:off x="179388" y="2420144"/>
            <a:ext cx="3887787" cy="719138"/>
            <a:chOff x="113" y="1888"/>
            <a:chExt cx="2449" cy="453"/>
          </a:xfrm>
        </p:grpSpPr>
        <p:sp>
          <p:nvSpPr>
            <p:cNvPr id="40979" name="Rectangle 36"/>
            <p:cNvSpPr>
              <a:spLocks noChangeArrowheads="1"/>
            </p:cNvSpPr>
            <p:nvPr/>
          </p:nvSpPr>
          <p:spPr bwMode="auto">
            <a:xfrm>
              <a:off x="113" y="2007"/>
              <a:ext cx="140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pPr>
              <a:r>
                <a:rPr kumimoji="0" lang="en-US" altLang="zh-CN" sz="2400" dirty="0">
                  <a:solidFill>
                    <a:schemeClr val="tx1"/>
                  </a:solidFill>
                  <a:latin typeface="Century Gothic" pitchFamily="34" charset="0"/>
                </a:rPr>
                <a:t>19th century </a:t>
              </a:r>
              <a:endParaRPr kumimoji="0" lang="zh-CN" altLang="en-US" sz="2400" dirty="0">
                <a:solidFill>
                  <a:schemeClr val="tx1"/>
                </a:solidFill>
                <a:latin typeface="Century Gothic" pitchFamily="34" charset="0"/>
              </a:endParaRPr>
            </a:p>
          </p:txBody>
        </p:sp>
        <p:sp>
          <p:nvSpPr>
            <p:cNvPr id="40980" name="Rectangle 38"/>
            <p:cNvSpPr>
              <a:spLocks noChangeArrowheads="1"/>
            </p:cNvSpPr>
            <p:nvPr/>
          </p:nvSpPr>
          <p:spPr bwMode="auto">
            <a:xfrm>
              <a:off x="1216" y="1888"/>
              <a:ext cx="13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2"/>
                  </a:solidFill>
                  <a:latin typeface="Century Gothic" pitchFamily="34" charset="0"/>
                </a:rPr>
                <a:t>indispensable </a:t>
              </a:r>
              <a:endParaRPr lang="zh-CN" altLang="en-US" sz="2400">
                <a:solidFill>
                  <a:schemeClr val="tx2"/>
                </a:solidFill>
                <a:latin typeface="Century Gothic" pitchFamily="34" charset="0"/>
              </a:endParaRPr>
            </a:p>
          </p:txBody>
        </p:sp>
        <p:sp>
          <p:nvSpPr>
            <p:cNvPr id="40981" name="Line 45"/>
            <p:cNvSpPr>
              <a:spLocks noChangeShapeType="1"/>
            </p:cNvSpPr>
            <p:nvPr/>
          </p:nvSpPr>
          <p:spPr bwMode="auto">
            <a:xfrm>
              <a:off x="1247" y="2205"/>
              <a:ext cx="1225" cy="0"/>
            </a:xfrm>
            <a:prstGeom prst="line">
              <a:avLst/>
            </a:prstGeom>
            <a:noFill/>
            <a:ln w="76200" cmpd="tri">
              <a:solidFill>
                <a:srgbClr val="3399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 name="Group 50"/>
          <p:cNvGrpSpPr>
            <a:grpSpLocks/>
          </p:cNvGrpSpPr>
          <p:nvPr/>
        </p:nvGrpSpPr>
        <p:grpSpPr bwMode="auto">
          <a:xfrm>
            <a:off x="261333" y="3259931"/>
            <a:ext cx="3673475" cy="674688"/>
            <a:chOff x="158" y="2341"/>
            <a:chExt cx="2359" cy="425"/>
          </a:xfrm>
        </p:grpSpPr>
        <p:sp>
          <p:nvSpPr>
            <p:cNvPr id="40975" name="Rectangle 40"/>
            <p:cNvSpPr>
              <a:spLocks noChangeArrowheads="1"/>
            </p:cNvSpPr>
            <p:nvPr/>
          </p:nvSpPr>
          <p:spPr bwMode="auto">
            <a:xfrm>
              <a:off x="158" y="2432"/>
              <a:ext cx="129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pPr>
              <a:r>
                <a:rPr kumimoji="0" lang="en-US" altLang="zh-CN" sz="2400">
                  <a:solidFill>
                    <a:schemeClr val="tx1"/>
                  </a:solidFill>
                  <a:latin typeface="Century Gothic" pitchFamily="34" charset="0"/>
                </a:rPr>
                <a:t>20th century </a:t>
              </a:r>
              <a:endParaRPr kumimoji="0" lang="zh-CN" altLang="en-US" sz="2400">
                <a:solidFill>
                  <a:schemeClr val="tx1"/>
                </a:solidFill>
                <a:latin typeface="Century Gothic" pitchFamily="34" charset="0"/>
              </a:endParaRPr>
            </a:p>
          </p:txBody>
        </p:sp>
        <p:grpSp>
          <p:nvGrpSpPr>
            <p:cNvPr id="40976" name="Group 48"/>
            <p:cNvGrpSpPr>
              <a:grpSpLocks/>
            </p:cNvGrpSpPr>
            <p:nvPr/>
          </p:nvGrpSpPr>
          <p:grpSpPr bwMode="auto">
            <a:xfrm>
              <a:off x="1292" y="2341"/>
              <a:ext cx="1225" cy="288"/>
              <a:chOff x="1292" y="2341"/>
              <a:chExt cx="1225" cy="288"/>
            </a:xfrm>
          </p:grpSpPr>
          <p:sp>
            <p:nvSpPr>
              <p:cNvPr id="40977" name="Rectangle 43"/>
              <p:cNvSpPr>
                <a:spLocks noChangeArrowheads="1"/>
              </p:cNvSpPr>
              <p:nvPr/>
            </p:nvSpPr>
            <p:spPr bwMode="auto">
              <a:xfrm>
                <a:off x="1482" y="2341"/>
                <a:ext cx="6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2"/>
                    </a:solidFill>
                    <a:latin typeface="Century Gothic" pitchFamily="34" charset="0"/>
                  </a:rPr>
                  <a:t>crucial</a:t>
                </a:r>
                <a:endParaRPr lang="zh-CN" altLang="en-US" sz="2400">
                  <a:solidFill>
                    <a:schemeClr val="tx2"/>
                  </a:solidFill>
                  <a:latin typeface="Century Gothic" pitchFamily="34" charset="0"/>
                </a:endParaRPr>
              </a:p>
            </p:txBody>
          </p:sp>
          <p:sp>
            <p:nvSpPr>
              <p:cNvPr id="40978" name="Line 46"/>
              <p:cNvSpPr>
                <a:spLocks noChangeShapeType="1"/>
              </p:cNvSpPr>
              <p:nvPr/>
            </p:nvSpPr>
            <p:spPr bwMode="auto">
              <a:xfrm>
                <a:off x="1292" y="2614"/>
                <a:ext cx="1225" cy="0"/>
              </a:xfrm>
              <a:prstGeom prst="line">
                <a:avLst/>
              </a:prstGeom>
              <a:noFill/>
              <a:ln w="76200" cmpd="tri">
                <a:solidFill>
                  <a:srgbClr val="3399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365615" name="AutoShape 47"/>
          <p:cNvSpPr>
            <a:spLocks noChangeArrowheads="1"/>
          </p:cNvSpPr>
          <p:nvPr/>
        </p:nvSpPr>
        <p:spPr bwMode="auto">
          <a:xfrm>
            <a:off x="725996" y="5013176"/>
            <a:ext cx="7620000" cy="1206500"/>
          </a:xfrm>
          <a:prstGeom prst="roundRect">
            <a:avLst>
              <a:gd name="adj" fmla="val 16667"/>
            </a:avLst>
          </a:prstGeom>
          <a:noFill/>
          <a:ln w="22225" algn="ctr">
            <a:solidFill>
              <a:srgbClr val="008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pPr>
            <a:r>
              <a:rPr lang="en-US" altLang="zh-CN" sz="2400">
                <a:solidFill>
                  <a:schemeClr val="tx1"/>
                </a:solidFill>
                <a:latin typeface="Century Gothic" pitchFamily="34" charset="0"/>
              </a:rPr>
              <a:t>The present world can’t really function without them but it would be a happier place if banks gave priority to trust, security and public benefits.</a:t>
            </a:r>
          </a:p>
        </p:txBody>
      </p:sp>
      <p:pic>
        <p:nvPicPr>
          <p:cNvPr id="2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31445"/>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Discussion</a:t>
            </a:r>
            <a:endParaRPr lang="zh-CN" altLang="en-US" sz="4800" b="1" dirty="0">
              <a:solidFill>
                <a:srgbClr val="DDFFDD"/>
              </a:solidFill>
            </a:endParaRPr>
          </a:p>
        </p:txBody>
      </p:sp>
    </p:spTree>
    <p:extLst>
      <p:ext uri="{BB962C8B-B14F-4D97-AF65-F5344CB8AC3E}">
        <p14:creationId xmlns:p14="http://schemas.microsoft.com/office/powerpoint/2010/main" val="384009028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56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56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5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07" grpId="0"/>
      <p:bldP spid="365609" grpId="0"/>
      <p:bldP spid="3656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4" name="Rectangle 31"/>
          <p:cNvSpPr>
            <a:spLocks noGrp="1"/>
          </p:cNvSpPr>
          <p:nvPr>
            <p:ph type="body" idx="1"/>
          </p:nvPr>
        </p:nvSpPr>
        <p:spPr>
          <a:xfrm>
            <a:off x="599722" y="1556792"/>
            <a:ext cx="7872548" cy="5183188"/>
          </a:xfrm>
        </p:spPr>
        <p:txBody>
          <a:bodyPr>
            <a:normAutofit lnSpcReduction="10000"/>
          </a:bodyPr>
          <a:lstStyle/>
          <a:p>
            <a:pPr marL="363538" indent="-363538" eaLnBrk="1" hangingPunct="1">
              <a:lnSpc>
                <a:spcPct val="110000"/>
              </a:lnSpc>
              <a:buFont typeface="Arial" pitchFamily="34" charset="0"/>
              <a:buAutoNum type="arabicPeriod"/>
              <a:tabLst>
                <a:tab pos="363538" algn="l"/>
              </a:tabLst>
            </a:pPr>
            <a:r>
              <a:rPr lang="en-US" altLang="zh-CN" sz="2400" b="0" dirty="0" smtClean="0">
                <a:ea typeface="黑体" pitchFamily="49" charset="-122"/>
              </a:rPr>
              <a:t>My credit card was a fairly pathetic — whereas hers was a very exclusive gold one. (Para. 1)</a:t>
            </a:r>
          </a:p>
          <a:p>
            <a:pPr marL="363538" indent="-363538" eaLnBrk="1" hangingPunct="1">
              <a:lnSpc>
                <a:spcPct val="110000"/>
              </a:lnSpc>
              <a:buFont typeface="Arial" pitchFamily="34" charset="0"/>
              <a:buAutoNum type="arabicPeriod"/>
              <a:tabLst>
                <a:tab pos="363538" algn="l"/>
              </a:tabLst>
            </a:pPr>
            <a:r>
              <a:rPr lang="en-US" altLang="zh-CN" sz="2400" b="0" dirty="0" smtClean="0">
                <a:ea typeface="黑体" pitchFamily="49" charset="-122"/>
              </a:rPr>
              <a:t>They target people who are prone to impulse-buying — liable to fall behind with repayments. (Para. 7)</a:t>
            </a:r>
          </a:p>
          <a:p>
            <a:pPr marL="363538" indent="-363538" eaLnBrk="1" hangingPunct="1">
              <a:lnSpc>
                <a:spcPct val="110000"/>
              </a:lnSpc>
              <a:buFont typeface="Arial" pitchFamily="34" charset="0"/>
              <a:buAutoNum type="arabicPeriod"/>
              <a:tabLst>
                <a:tab pos="363538" algn="l"/>
              </a:tabLst>
            </a:pPr>
            <a:r>
              <a:rPr lang="en-US" altLang="zh-CN" sz="2400" b="0" dirty="0" smtClean="0">
                <a:ea typeface="黑体" pitchFamily="49" charset="-122"/>
              </a:rPr>
              <a:t>After I’d hauled her back into the house... and so on. (Para. 12)</a:t>
            </a:r>
          </a:p>
          <a:p>
            <a:pPr marL="363538" indent="-363538" eaLnBrk="1" hangingPunct="1">
              <a:lnSpc>
                <a:spcPct val="110000"/>
              </a:lnSpc>
              <a:buFont typeface="Arial" pitchFamily="34" charset="0"/>
              <a:buNone/>
              <a:tabLst>
                <a:tab pos="363538" algn="l"/>
              </a:tabLst>
            </a:pPr>
            <a:r>
              <a:rPr lang="en-US" altLang="zh-CN" sz="2400" b="0" dirty="0" smtClean="0">
                <a:ea typeface="黑体" pitchFamily="49" charset="-122"/>
              </a:rPr>
              <a:t>4. Naturally, there was a lengthy correspondence … and her debts began to rise more than £200 above the agreed limit on her overdraft of £1,500. (Para. 14)</a:t>
            </a:r>
          </a:p>
          <a:p>
            <a:pPr marL="363538" indent="-363538" eaLnBrk="1" hangingPunct="1">
              <a:lnSpc>
                <a:spcPct val="110000"/>
              </a:lnSpc>
              <a:buFont typeface="Arial" pitchFamily="34" charset="0"/>
              <a:buNone/>
              <a:tabLst>
                <a:tab pos="363538" algn="l"/>
              </a:tabLst>
            </a:pPr>
            <a:r>
              <a:rPr lang="en-US" altLang="zh-CN" sz="2400" b="0" dirty="0" smtClean="0">
                <a:ea typeface="黑体" pitchFamily="49" charset="-122"/>
              </a:rPr>
              <a:t>5. And here we are today, caught in the credit crunch, </a:t>
            </a:r>
            <a:br>
              <a:rPr lang="en-US" altLang="zh-CN" sz="2400" b="0" dirty="0" smtClean="0">
                <a:ea typeface="黑体" pitchFamily="49" charset="-122"/>
              </a:rPr>
            </a:br>
            <a:r>
              <a:rPr lang="en-US" altLang="zh-CN" sz="2400" b="0" dirty="0" smtClean="0">
                <a:ea typeface="黑体" pitchFamily="49" charset="-122"/>
              </a:rPr>
              <a:t> — attracting us with endless publicity for loans of money which even they didn’t have! (Para. 24)</a:t>
            </a:r>
          </a:p>
        </p:txBody>
      </p:sp>
      <p:pic>
        <p:nvPicPr>
          <p:cNvPr id="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3012032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31"/>
          <p:cNvSpPr>
            <a:spLocks noGrp="1"/>
          </p:cNvSpPr>
          <p:nvPr>
            <p:ph type="body" idx="1"/>
          </p:nvPr>
        </p:nvSpPr>
        <p:spPr>
          <a:xfrm>
            <a:off x="396875" y="1448594"/>
            <a:ext cx="8280400" cy="1223962"/>
          </a:xfrm>
        </p:spPr>
        <p:txBody>
          <a:bodyPr/>
          <a:lstStyle/>
          <a:p>
            <a:pPr marL="0" indent="0" eaLnBrk="1" hangingPunct="1">
              <a:lnSpc>
                <a:spcPct val="105000"/>
              </a:lnSpc>
              <a:buFont typeface="Arial" pitchFamily="34" charset="0"/>
              <a:buNone/>
              <a:tabLst>
                <a:tab pos="536575" algn="l"/>
              </a:tabLst>
            </a:pPr>
            <a:r>
              <a:rPr lang="en-US" altLang="zh-CN" sz="2400" dirty="0" smtClean="0">
                <a:ea typeface="黑体" pitchFamily="49" charset="-122"/>
              </a:rPr>
              <a:t>My credit card was a fairly pathetic, status-free dark blue, whereas hers was a very exclusive gold one. (Para. 1)</a:t>
            </a:r>
          </a:p>
        </p:txBody>
      </p:sp>
      <p:sp>
        <p:nvSpPr>
          <p:cNvPr id="49160" name="Rectangle 23"/>
          <p:cNvSpPr>
            <a:spLocks noChangeAspect="1" noChangeArrowheads="1"/>
          </p:cNvSpPr>
          <p:nvPr/>
        </p:nvSpPr>
        <p:spPr bwMode="auto">
          <a:xfrm>
            <a:off x="682625" y="2420938"/>
            <a:ext cx="432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buFontTx/>
              <a:buAutoNum type="arabicPeriod"/>
            </a:pPr>
            <a:r>
              <a:rPr lang="en-US" altLang="zh-CN" sz="2400">
                <a:solidFill>
                  <a:srgbClr val="000000"/>
                </a:solidFill>
                <a:latin typeface="Century Gothic" pitchFamily="34" charset="0"/>
                <a:ea typeface="黑体" pitchFamily="49" charset="-122"/>
              </a:rPr>
              <a:t>Paraphrase the sentence. </a:t>
            </a:r>
          </a:p>
        </p:txBody>
      </p:sp>
      <p:sp>
        <p:nvSpPr>
          <p:cNvPr id="977944" name="Rectangle 24"/>
          <p:cNvSpPr>
            <a:spLocks noChangeAspect="1" noChangeArrowheads="1"/>
          </p:cNvSpPr>
          <p:nvPr/>
        </p:nvSpPr>
        <p:spPr bwMode="auto">
          <a:xfrm>
            <a:off x="755650" y="2781300"/>
            <a:ext cx="799306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30000"/>
              </a:spcBef>
            </a:pPr>
            <a:r>
              <a:rPr kumimoji="0" lang="en-US" altLang="zh-CN" sz="2400">
                <a:solidFill>
                  <a:srgbClr val="0066CC"/>
                </a:solidFill>
                <a:latin typeface="Century Gothic" pitchFamily="34" charset="0"/>
                <a:cs typeface="Times New Roman" pitchFamily="18" charset="0"/>
              </a:rPr>
              <a:t>My credit card looked quite shabby. It was dark blue and ordinary, and it did not have any particular status. Hers was gold and was limited to a particular group.</a:t>
            </a:r>
          </a:p>
        </p:txBody>
      </p:sp>
      <p:grpSp>
        <p:nvGrpSpPr>
          <p:cNvPr id="4" name="Group 25"/>
          <p:cNvGrpSpPr>
            <a:grpSpLocks/>
          </p:cNvGrpSpPr>
          <p:nvPr/>
        </p:nvGrpSpPr>
        <p:grpSpPr bwMode="auto">
          <a:xfrm>
            <a:off x="323850" y="2492375"/>
            <a:ext cx="504825" cy="360363"/>
            <a:chOff x="2789" y="2160"/>
            <a:chExt cx="318" cy="227"/>
          </a:xfrm>
        </p:grpSpPr>
        <p:pic>
          <p:nvPicPr>
            <p:cNvPr id="49176" name="Picture 26"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7" name="Text Box 27"/>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49163" name="Rectangle 31"/>
          <p:cNvSpPr>
            <a:spLocks noChangeAspect="1" noChangeArrowheads="1"/>
          </p:cNvSpPr>
          <p:nvPr/>
        </p:nvSpPr>
        <p:spPr bwMode="auto">
          <a:xfrm>
            <a:off x="754063" y="4484688"/>
            <a:ext cx="568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buFontTx/>
              <a:buAutoNum type="arabicPeriod" startAt="2"/>
            </a:pPr>
            <a:r>
              <a:rPr lang="en-US" altLang="zh-CN" sz="2400">
                <a:solidFill>
                  <a:srgbClr val="000000"/>
                </a:solidFill>
                <a:latin typeface="Century Gothic" pitchFamily="34" charset="0"/>
                <a:ea typeface="黑体" pitchFamily="49" charset="-122"/>
              </a:rPr>
              <a:t>How did the writer feel</a:t>
            </a:r>
            <a:r>
              <a:rPr lang="en-US" altLang="zh-CN" sz="2400">
                <a:solidFill>
                  <a:srgbClr val="000000"/>
                </a:solidFill>
                <a:latin typeface="Arial Unicode MS" pitchFamily="34" charset="-122"/>
                <a:ea typeface="Arial Unicode MS" pitchFamily="34" charset="-122"/>
                <a:cs typeface="Arial Unicode MS" pitchFamily="34" charset="-122"/>
              </a:rPr>
              <a:t>?</a:t>
            </a:r>
            <a:r>
              <a:rPr lang="en-US" altLang="zh-CN" sz="2400">
                <a:solidFill>
                  <a:srgbClr val="000000"/>
                </a:solidFill>
                <a:latin typeface="Century Gothic" pitchFamily="34" charset="0"/>
                <a:ea typeface="黑体" pitchFamily="49" charset="-122"/>
              </a:rPr>
              <a:t> </a:t>
            </a:r>
          </a:p>
        </p:txBody>
      </p:sp>
      <p:sp>
        <p:nvSpPr>
          <p:cNvPr id="977952" name="Rectangle 32"/>
          <p:cNvSpPr>
            <a:spLocks noChangeAspect="1" noChangeArrowheads="1"/>
          </p:cNvSpPr>
          <p:nvPr/>
        </p:nvSpPr>
        <p:spPr bwMode="auto">
          <a:xfrm>
            <a:off x="755650" y="4897438"/>
            <a:ext cx="806450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spcBef>
                <a:spcPct val="30000"/>
              </a:spcBef>
            </a:pPr>
            <a:r>
              <a:rPr kumimoji="0" lang="en-US" altLang="zh-CN" sz="2400">
                <a:solidFill>
                  <a:srgbClr val="0066CC"/>
                </a:solidFill>
                <a:latin typeface="Century Gothic" pitchFamily="34" charset="0"/>
                <a:cs typeface="Times New Roman" pitchFamily="18" charset="0"/>
              </a:rPr>
              <a:t>She felt inferior and wanted a gold credit card too.</a:t>
            </a:r>
          </a:p>
        </p:txBody>
      </p:sp>
      <p:grpSp>
        <p:nvGrpSpPr>
          <p:cNvPr id="5" name="Group 36"/>
          <p:cNvGrpSpPr>
            <a:grpSpLocks/>
          </p:cNvGrpSpPr>
          <p:nvPr/>
        </p:nvGrpSpPr>
        <p:grpSpPr bwMode="auto">
          <a:xfrm>
            <a:off x="322263" y="4508500"/>
            <a:ext cx="504825" cy="360363"/>
            <a:chOff x="2789" y="2160"/>
            <a:chExt cx="318" cy="227"/>
          </a:xfrm>
        </p:grpSpPr>
        <p:pic>
          <p:nvPicPr>
            <p:cNvPr id="49174" name="Picture 37"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5" name="Text Box 38"/>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49167" name="Rectangle 42"/>
          <p:cNvSpPr>
            <a:spLocks noChangeAspect="1" noChangeArrowheads="1"/>
          </p:cNvSpPr>
          <p:nvPr/>
        </p:nvSpPr>
        <p:spPr bwMode="auto">
          <a:xfrm>
            <a:off x="684213" y="5348288"/>
            <a:ext cx="568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3. Translate the sentence.</a:t>
            </a:r>
          </a:p>
        </p:txBody>
      </p:sp>
      <p:sp>
        <p:nvSpPr>
          <p:cNvPr id="977963" name="Rectangle 43"/>
          <p:cNvSpPr>
            <a:spLocks noChangeAspect="1" noChangeArrowheads="1"/>
          </p:cNvSpPr>
          <p:nvPr/>
        </p:nvSpPr>
        <p:spPr bwMode="auto">
          <a:xfrm>
            <a:off x="755650" y="5703888"/>
            <a:ext cx="763270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30000"/>
              </a:spcBef>
            </a:pPr>
            <a:r>
              <a:rPr kumimoji="0" lang="zh-CN" altLang="en-US" sz="2200">
                <a:solidFill>
                  <a:srgbClr val="0066CC"/>
                </a:solidFill>
                <a:latin typeface="Century Gothic" pitchFamily="34" charset="0"/>
                <a:ea typeface="黑体" pitchFamily="49" charset="-122"/>
              </a:rPr>
              <a:t>我的信用卡太寒酸了，是不显示身份地位的深蓝色卡，而她的信用卡则是高级的金卡。</a:t>
            </a:r>
          </a:p>
        </p:txBody>
      </p:sp>
      <p:grpSp>
        <p:nvGrpSpPr>
          <p:cNvPr id="8" name="Group 44"/>
          <p:cNvGrpSpPr>
            <a:grpSpLocks/>
          </p:cNvGrpSpPr>
          <p:nvPr/>
        </p:nvGrpSpPr>
        <p:grpSpPr bwMode="auto">
          <a:xfrm>
            <a:off x="323850" y="5373688"/>
            <a:ext cx="504825" cy="360362"/>
            <a:chOff x="2789" y="2160"/>
            <a:chExt cx="318" cy="227"/>
          </a:xfrm>
        </p:grpSpPr>
        <p:pic>
          <p:nvPicPr>
            <p:cNvPr id="49170" name="Picture 45"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Text Box 46"/>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374708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7794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7794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0" restart="whenNotActive" fill="hold" evtFilter="cancelBubble" nodeType="interactiveSeq">
                <p:stCondLst>
                  <p:cond evt="onClick" delay="0">
                    <p:tgtEl>
                      <p:spTgt spid="5"/>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795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77952"/>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29" restart="whenNotActive" fill="hold" evtFilter="cancelBubble" nodeType="interactiveSeq">
                <p:stCondLst>
                  <p:cond evt="onClick" delay="0">
                    <p:tgtEl>
                      <p:spTgt spid="8"/>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7796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77963"/>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977944" grpId="0"/>
      <p:bldP spid="977944" grpId="1"/>
      <p:bldP spid="977952" grpId="0"/>
      <p:bldP spid="977952" grpId="1"/>
      <p:bldP spid="977963" grpId="0"/>
      <p:bldP spid="97796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31"/>
          <p:cNvSpPr>
            <a:spLocks noGrp="1"/>
          </p:cNvSpPr>
          <p:nvPr>
            <p:ph type="body" idx="1"/>
          </p:nvPr>
        </p:nvSpPr>
        <p:spPr>
          <a:xfrm>
            <a:off x="265426" y="1380339"/>
            <a:ext cx="8424863" cy="1296987"/>
          </a:xfrm>
        </p:spPr>
        <p:txBody>
          <a:bodyPr/>
          <a:lstStyle/>
          <a:p>
            <a:pPr marL="0" indent="0" eaLnBrk="1" hangingPunct="1">
              <a:buFont typeface="Arial" pitchFamily="34" charset="0"/>
              <a:buNone/>
              <a:tabLst>
                <a:tab pos="536575" algn="l"/>
              </a:tabLst>
            </a:pPr>
            <a:r>
              <a:rPr lang="en-US" altLang="zh-CN" sz="2400" dirty="0" smtClean="0">
                <a:ea typeface="黑体" pitchFamily="49" charset="-122"/>
              </a:rPr>
              <a:t>They target people who are prone to impulse-buying, and potentially bad credit risks, tempted to spend more than they have, and liable to fall behind with repayments. (Para 7)</a:t>
            </a:r>
          </a:p>
        </p:txBody>
      </p:sp>
      <p:sp>
        <p:nvSpPr>
          <p:cNvPr id="50184" name="Rectangle 77"/>
          <p:cNvSpPr>
            <a:spLocks noChangeAspect="1" noChangeArrowheads="1"/>
          </p:cNvSpPr>
          <p:nvPr/>
        </p:nvSpPr>
        <p:spPr bwMode="auto">
          <a:xfrm>
            <a:off x="611188" y="2636838"/>
            <a:ext cx="763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1. Paraphrase the sentence. </a:t>
            </a:r>
          </a:p>
        </p:txBody>
      </p:sp>
      <p:sp>
        <p:nvSpPr>
          <p:cNvPr id="149582" name="Rectangle 78"/>
          <p:cNvSpPr>
            <a:spLocks noChangeAspect="1" noChangeArrowheads="1"/>
          </p:cNvSpPr>
          <p:nvPr/>
        </p:nvSpPr>
        <p:spPr bwMode="auto">
          <a:xfrm>
            <a:off x="684213" y="3068638"/>
            <a:ext cx="8137525"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spcBef>
                <a:spcPct val="30000"/>
              </a:spcBef>
            </a:pPr>
            <a:r>
              <a:rPr kumimoji="0" lang="en-US" altLang="zh-CN" sz="2400">
                <a:solidFill>
                  <a:srgbClr val="0066CC"/>
                </a:solidFill>
                <a:latin typeface="Century Gothic" pitchFamily="34" charset="0"/>
                <a:cs typeface="Times New Roman" pitchFamily="18" charset="0"/>
              </a:rPr>
              <a:t>The credit card companies or banks direct their advertising and sales promotions at people who are very likely to buy things on impulse (without planning), who may not be able to pay their debts, who spend more money than they have, and who will not make repayments on time.</a:t>
            </a:r>
          </a:p>
        </p:txBody>
      </p:sp>
      <p:grpSp>
        <p:nvGrpSpPr>
          <p:cNvPr id="4" name="Group 79"/>
          <p:cNvGrpSpPr>
            <a:grpSpLocks/>
          </p:cNvGrpSpPr>
          <p:nvPr/>
        </p:nvGrpSpPr>
        <p:grpSpPr bwMode="auto">
          <a:xfrm>
            <a:off x="250825" y="2709863"/>
            <a:ext cx="504825" cy="360362"/>
            <a:chOff x="2789" y="2160"/>
            <a:chExt cx="318" cy="227"/>
          </a:xfrm>
        </p:grpSpPr>
        <p:pic>
          <p:nvPicPr>
            <p:cNvPr id="50195" name="Picture 80"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6" name="Text Box 81"/>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50187" name="Rectangle 85"/>
          <p:cNvSpPr>
            <a:spLocks noChangeAspect="1" noChangeArrowheads="1"/>
          </p:cNvSpPr>
          <p:nvPr/>
        </p:nvSpPr>
        <p:spPr bwMode="auto">
          <a:xfrm>
            <a:off x="682625" y="514350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buFontTx/>
              <a:buAutoNum type="arabicPeriod" startAt="2"/>
            </a:pPr>
            <a:r>
              <a:rPr lang="en-US" altLang="zh-CN" sz="2400">
                <a:solidFill>
                  <a:srgbClr val="000000"/>
                </a:solidFill>
                <a:latin typeface="Century Gothic" pitchFamily="34" charset="0"/>
                <a:ea typeface="黑体" pitchFamily="49" charset="-122"/>
              </a:rPr>
              <a:t>Translate the sentence.</a:t>
            </a:r>
          </a:p>
        </p:txBody>
      </p:sp>
      <p:sp>
        <p:nvSpPr>
          <p:cNvPr id="149590" name="Rectangle 86"/>
          <p:cNvSpPr>
            <a:spLocks noChangeAspect="1" noChangeArrowheads="1"/>
          </p:cNvSpPr>
          <p:nvPr/>
        </p:nvSpPr>
        <p:spPr bwMode="auto">
          <a:xfrm>
            <a:off x="684213" y="5572125"/>
            <a:ext cx="79216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30000"/>
              </a:spcBef>
            </a:pPr>
            <a:r>
              <a:rPr kumimoji="0" lang="zh-CN" altLang="en-US" sz="2200">
                <a:solidFill>
                  <a:srgbClr val="0066CC"/>
                </a:solidFill>
                <a:latin typeface="Century Gothic" pitchFamily="34" charset="0"/>
                <a:ea typeface="黑体" pitchFamily="49" charset="-122"/>
              </a:rPr>
              <a:t>他们的目标客户是那些随时有购物刷卡的冲动、有潜在信用风险、经不住诱惑超支消费并且经常延期还款的人。</a:t>
            </a:r>
            <a:endParaRPr kumimoji="0" lang="en-US" altLang="zh-CN" sz="2200">
              <a:solidFill>
                <a:srgbClr val="0066CC"/>
              </a:solidFill>
              <a:latin typeface="Century Gothic" pitchFamily="34" charset="0"/>
              <a:ea typeface="黑体" pitchFamily="49" charset="-122"/>
            </a:endParaRPr>
          </a:p>
        </p:txBody>
      </p:sp>
      <p:grpSp>
        <p:nvGrpSpPr>
          <p:cNvPr id="5" name="Group 87"/>
          <p:cNvGrpSpPr>
            <a:grpSpLocks/>
          </p:cNvGrpSpPr>
          <p:nvPr/>
        </p:nvGrpSpPr>
        <p:grpSpPr bwMode="auto">
          <a:xfrm>
            <a:off x="250825" y="5445125"/>
            <a:ext cx="504825" cy="360363"/>
            <a:chOff x="2789" y="2160"/>
            <a:chExt cx="318" cy="227"/>
          </a:xfrm>
        </p:grpSpPr>
        <p:pic>
          <p:nvPicPr>
            <p:cNvPr id="50193" name="Picture 88"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4" name="Text Box 8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3956334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958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49582"/>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5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9590"/>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49582" grpId="0"/>
      <p:bldP spid="149582" grpId="1"/>
      <p:bldP spid="149590" grpId="0"/>
      <p:bldP spid="14959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31"/>
          <p:cNvSpPr>
            <a:spLocks noGrp="1"/>
          </p:cNvSpPr>
          <p:nvPr>
            <p:ph type="body" idx="1"/>
          </p:nvPr>
        </p:nvSpPr>
        <p:spPr>
          <a:xfrm>
            <a:off x="323850" y="1268413"/>
            <a:ext cx="8424863" cy="1655762"/>
          </a:xfrm>
        </p:spPr>
        <p:txBody>
          <a:bodyPr/>
          <a:lstStyle/>
          <a:p>
            <a:pPr marL="0" indent="0" eaLnBrk="1" hangingPunct="1">
              <a:lnSpc>
                <a:spcPct val="105000"/>
              </a:lnSpc>
              <a:buFont typeface="Arial" pitchFamily="34" charset="0"/>
              <a:buNone/>
              <a:tabLst>
                <a:tab pos="536575" algn="l"/>
              </a:tabLst>
            </a:pPr>
            <a:r>
              <a:rPr lang="en-US" altLang="zh-CN" sz="2400" dirty="0" smtClean="0">
                <a:ea typeface="黑体" pitchFamily="49" charset="-122"/>
              </a:rPr>
              <a:t>After I’d hauled her back into the house, it transpired that her bank had written to her offering a credit card at a low interest rate for a trial three-month period, subject to suitability ... and so on. (Para 12)</a:t>
            </a:r>
          </a:p>
        </p:txBody>
      </p:sp>
      <p:sp>
        <p:nvSpPr>
          <p:cNvPr id="51208" name="Rectangle 34"/>
          <p:cNvSpPr>
            <a:spLocks noChangeAspect="1" noChangeArrowheads="1"/>
          </p:cNvSpPr>
          <p:nvPr/>
        </p:nvSpPr>
        <p:spPr bwMode="auto">
          <a:xfrm>
            <a:off x="682625" y="4233863"/>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2. Translate the sentence. </a:t>
            </a:r>
          </a:p>
        </p:txBody>
      </p:sp>
      <p:sp>
        <p:nvSpPr>
          <p:cNvPr id="488483" name="Rectangle 35"/>
          <p:cNvSpPr>
            <a:spLocks noChangeAspect="1" noChangeArrowheads="1"/>
          </p:cNvSpPr>
          <p:nvPr/>
        </p:nvSpPr>
        <p:spPr bwMode="auto">
          <a:xfrm>
            <a:off x="684213" y="4700588"/>
            <a:ext cx="7994650"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30000"/>
              </a:spcBef>
            </a:pPr>
            <a:r>
              <a:rPr kumimoji="0" lang="zh-CN" altLang="en-US" sz="2200">
                <a:solidFill>
                  <a:srgbClr val="0066CC"/>
                </a:solidFill>
                <a:latin typeface="Century Gothic" pitchFamily="34" charset="0"/>
                <a:ea typeface="黑体" pitchFamily="49" charset="-122"/>
              </a:rPr>
              <a:t>我费了好大劲儿才把她从外面拽了回来。原来她的银行来信告诉她说：她可以申请一张试用期为三个月的、能够低息贷款的信用卡，只要满足要求</a:t>
            </a:r>
            <a:r>
              <a:rPr kumimoji="0" lang="en-US" altLang="zh-CN" sz="2200">
                <a:solidFill>
                  <a:srgbClr val="0066CC"/>
                </a:solidFill>
                <a:latin typeface="Century Gothic" pitchFamily="34" charset="0"/>
                <a:ea typeface="黑体" pitchFamily="49" charset="-122"/>
              </a:rPr>
              <a:t>······</a:t>
            </a:r>
            <a:r>
              <a:rPr kumimoji="0" lang="zh-CN" altLang="en-US" sz="2200">
                <a:solidFill>
                  <a:srgbClr val="0066CC"/>
                </a:solidFill>
                <a:latin typeface="Century Gothic" pitchFamily="34" charset="0"/>
                <a:ea typeface="黑体" pitchFamily="49" charset="-122"/>
              </a:rPr>
              <a:t>如此云云。</a:t>
            </a:r>
          </a:p>
        </p:txBody>
      </p:sp>
      <p:grpSp>
        <p:nvGrpSpPr>
          <p:cNvPr id="4" name="Group 36"/>
          <p:cNvGrpSpPr>
            <a:grpSpLocks/>
          </p:cNvGrpSpPr>
          <p:nvPr/>
        </p:nvGrpSpPr>
        <p:grpSpPr bwMode="auto">
          <a:xfrm>
            <a:off x="250825" y="4292600"/>
            <a:ext cx="504825" cy="360363"/>
            <a:chOff x="2789" y="2160"/>
            <a:chExt cx="318" cy="227"/>
          </a:xfrm>
        </p:grpSpPr>
        <p:pic>
          <p:nvPicPr>
            <p:cNvPr id="51219" name="Picture 37"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0" name="Text Box 38"/>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51211" name="Rectangle 39"/>
          <p:cNvSpPr>
            <a:spLocks noChangeAspect="1" noChangeArrowheads="1"/>
          </p:cNvSpPr>
          <p:nvPr/>
        </p:nvSpPr>
        <p:spPr bwMode="auto">
          <a:xfrm>
            <a:off x="684213" y="2924175"/>
            <a:ext cx="568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1. What does </a:t>
            </a:r>
            <a:r>
              <a:rPr lang="en-US" altLang="zh-CN" sz="2400" i="1">
                <a:solidFill>
                  <a:srgbClr val="000000"/>
                </a:solidFill>
                <a:latin typeface="Century Gothic" pitchFamily="34" charset="0"/>
                <a:ea typeface="黑体" pitchFamily="49" charset="-122"/>
              </a:rPr>
              <a:t>subject to</a:t>
            </a:r>
            <a:r>
              <a:rPr lang="en-US" altLang="zh-CN" sz="2400">
                <a:solidFill>
                  <a:srgbClr val="000000"/>
                </a:solidFill>
                <a:latin typeface="Century Gothic" pitchFamily="34" charset="0"/>
                <a:ea typeface="黑体" pitchFamily="49" charset="-122"/>
              </a:rPr>
              <a:t> mean</a:t>
            </a:r>
            <a:r>
              <a:rPr lang="en-US" altLang="zh-CN" sz="2400">
                <a:solidFill>
                  <a:srgbClr val="000000"/>
                </a:solidFill>
                <a:latin typeface="Arial Unicode MS" pitchFamily="34" charset="-122"/>
                <a:ea typeface="Arial Unicode MS" pitchFamily="34" charset="-122"/>
                <a:cs typeface="Arial Unicode MS" pitchFamily="34" charset="-122"/>
              </a:rPr>
              <a:t>?</a:t>
            </a:r>
            <a:r>
              <a:rPr lang="en-US" altLang="zh-CN" sz="2400">
                <a:solidFill>
                  <a:srgbClr val="000000"/>
                </a:solidFill>
                <a:latin typeface="Century Gothic" pitchFamily="34" charset="0"/>
                <a:ea typeface="黑体" pitchFamily="49" charset="-122"/>
              </a:rPr>
              <a:t> </a:t>
            </a:r>
          </a:p>
        </p:txBody>
      </p:sp>
      <p:sp>
        <p:nvSpPr>
          <p:cNvPr id="488488" name="Rectangle 40"/>
          <p:cNvSpPr>
            <a:spLocks noChangeAspect="1" noChangeArrowheads="1"/>
          </p:cNvSpPr>
          <p:nvPr/>
        </p:nvSpPr>
        <p:spPr bwMode="auto">
          <a:xfrm>
            <a:off x="755650" y="3390900"/>
            <a:ext cx="8066088"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spcBef>
                <a:spcPct val="30000"/>
              </a:spcBef>
            </a:pPr>
            <a:r>
              <a:rPr kumimoji="0" lang="en-US" altLang="zh-CN" sz="2400">
                <a:solidFill>
                  <a:srgbClr val="0066CC"/>
                </a:solidFill>
                <a:latin typeface="Century Gothic" pitchFamily="34" charset="0"/>
                <a:cs typeface="Times New Roman" pitchFamily="18" charset="0"/>
              </a:rPr>
              <a:t>Here </a:t>
            </a:r>
            <a:r>
              <a:rPr kumimoji="0" lang="en-US" altLang="zh-CN" sz="2400" i="1">
                <a:solidFill>
                  <a:srgbClr val="0066CC"/>
                </a:solidFill>
                <a:latin typeface="Century Gothic" pitchFamily="34" charset="0"/>
                <a:cs typeface="Times New Roman" pitchFamily="18" charset="0"/>
              </a:rPr>
              <a:t>subject to </a:t>
            </a:r>
            <a:r>
              <a:rPr kumimoji="0" lang="en-US" altLang="zh-CN" sz="2400">
                <a:solidFill>
                  <a:srgbClr val="0066CC"/>
                </a:solidFill>
                <a:latin typeface="Century Gothic" pitchFamily="34" charset="0"/>
                <a:cs typeface="Times New Roman" pitchFamily="18" charset="0"/>
              </a:rPr>
              <a:t>indicates a likelihood that sth. will happen. </a:t>
            </a:r>
          </a:p>
        </p:txBody>
      </p:sp>
      <p:grpSp>
        <p:nvGrpSpPr>
          <p:cNvPr id="5" name="Group 41"/>
          <p:cNvGrpSpPr>
            <a:grpSpLocks/>
          </p:cNvGrpSpPr>
          <p:nvPr/>
        </p:nvGrpSpPr>
        <p:grpSpPr bwMode="auto">
          <a:xfrm>
            <a:off x="250825" y="2997200"/>
            <a:ext cx="504825" cy="360363"/>
            <a:chOff x="2789" y="2160"/>
            <a:chExt cx="318" cy="227"/>
          </a:xfrm>
        </p:grpSpPr>
        <p:pic>
          <p:nvPicPr>
            <p:cNvPr id="51217" name="Picture 42"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8" name="Text Box 43"/>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1743393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8848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488483"/>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848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88488"/>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488483" grpId="0"/>
      <p:bldP spid="488483" grpId="1"/>
      <p:bldP spid="488488" grpId="0"/>
      <p:bldP spid="48848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31"/>
          <p:cNvSpPr>
            <a:spLocks noGrp="1"/>
          </p:cNvSpPr>
          <p:nvPr>
            <p:ph type="body" idx="1"/>
          </p:nvPr>
        </p:nvSpPr>
        <p:spPr>
          <a:xfrm>
            <a:off x="323850" y="1285922"/>
            <a:ext cx="8424863" cy="1655762"/>
          </a:xfrm>
        </p:spPr>
        <p:txBody>
          <a:bodyPr/>
          <a:lstStyle/>
          <a:p>
            <a:pPr marL="0" indent="0" eaLnBrk="1" hangingPunct="1">
              <a:lnSpc>
                <a:spcPct val="105000"/>
              </a:lnSpc>
              <a:buFont typeface="Arial" pitchFamily="34" charset="0"/>
              <a:buNone/>
              <a:tabLst>
                <a:tab pos="536575" algn="l"/>
              </a:tabLst>
            </a:pPr>
            <a:r>
              <a:rPr lang="en-US" altLang="zh-CN" sz="2400" dirty="0" smtClean="0">
                <a:ea typeface="黑体" pitchFamily="49" charset="-122"/>
              </a:rPr>
              <a:t>Naturally, there was a lengthy correspondence … and her debts began to rise more than £200 above the agreed limit on her overdraft of £1,500. (Para 14)</a:t>
            </a:r>
          </a:p>
        </p:txBody>
      </p:sp>
      <p:sp>
        <p:nvSpPr>
          <p:cNvPr id="52232" name="Rectangle 23"/>
          <p:cNvSpPr>
            <a:spLocks noChangeAspect="1" noChangeArrowheads="1"/>
          </p:cNvSpPr>
          <p:nvPr/>
        </p:nvSpPr>
        <p:spPr bwMode="auto">
          <a:xfrm>
            <a:off x="539750" y="383540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2. What does </a:t>
            </a:r>
            <a:r>
              <a:rPr lang="en-US" altLang="zh-CN" sz="2400" i="1">
                <a:solidFill>
                  <a:srgbClr val="000000"/>
                </a:solidFill>
                <a:latin typeface="Century Gothic" pitchFamily="34" charset="0"/>
                <a:ea typeface="黑体" pitchFamily="49" charset="-122"/>
              </a:rPr>
              <a:t>she went into the red</a:t>
            </a:r>
            <a:r>
              <a:rPr lang="en-US" altLang="zh-CN" sz="2400">
                <a:solidFill>
                  <a:srgbClr val="000000"/>
                </a:solidFill>
                <a:latin typeface="Century Gothic" pitchFamily="34" charset="0"/>
                <a:ea typeface="黑体" pitchFamily="49" charset="-122"/>
              </a:rPr>
              <a:t> mean</a:t>
            </a:r>
            <a:r>
              <a:rPr lang="en-US" altLang="zh-CN" sz="2400">
                <a:solidFill>
                  <a:srgbClr val="000000"/>
                </a:solidFill>
                <a:latin typeface="Arial Unicode MS" pitchFamily="34" charset="-122"/>
                <a:ea typeface="Arial Unicode MS" pitchFamily="34" charset="-122"/>
                <a:cs typeface="Arial Unicode MS" pitchFamily="34" charset="-122"/>
              </a:rPr>
              <a:t>?</a:t>
            </a:r>
          </a:p>
        </p:txBody>
      </p:sp>
      <p:sp>
        <p:nvSpPr>
          <p:cNvPr id="979992" name="Rectangle 24"/>
          <p:cNvSpPr>
            <a:spLocks noChangeAspect="1" noChangeArrowheads="1"/>
          </p:cNvSpPr>
          <p:nvPr/>
        </p:nvSpPr>
        <p:spPr bwMode="auto">
          <a:xfrm>
            <a:off x="900113" y="4149725"/>
            <a:ext cx="79216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30000"/>
              </a:spcBef>
            </a:pPr>
            <a:r>
              <a:rPr kumimoji="0" lang="en-US" altLang="zh-CN" sz="2400">
                <a:solidFill>
                  <a:srgbClr val="0066CC"/>
                </a:solidFill>
                <a:latin typeface="Century Gothic" pitchFamily="34" charset="0"/>
                <a:cs typeface="Times New Roman" pitchFamily="18" charset="0"/>
              </a:rPr>
              <a:t>It means she has spent more money than she has on  her bank account.</a:t>
            </a:r>
          </a:p>
        </p:txBody>
      </p:sp>
      <p:grpSp>
        <p:nvGrpSpPr>
          <p:cNvPr id="4" name="Group 25"/>
          <p:cNvGrpSpPr>
            <a:grpSpLocks/>
          </p:cNvGrpSpPr>
          <p:nvPr/>
        </p:nvGrpSpPr>
        <p:grpSpPr bwMode="auto">
          <a:xfrm>
            <a:off x="250825" y="3835400"/>
            <a:ext cx="504825" cy="360363"/>
            <a:chOff x="2789" y="2160"/>
            <a:chExt cx="318" cy="227"/>
          </a:xfrm>
        </p:grpSpPr>
        <p:pic>
          <p:nvPicPr>
            <p:cNvPr id="52248" name="Picture 26"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9" name="Text Box 27"/>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52235" name="Rectangle 28"/>
          <p:cNvSpPr>
            <a:spLocks noChangeAspect="1" noChangeArrowheads="1"/>
          </p:cNvSpPr>
          <p:nvPr/>
        </p:nvSpPr>
        <p:spPr bwMode="auto">
          <a:xfrm>
            <a:off x="468313" y="2420938"/>
            <a:ext cx="8353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1. How did she solve the problem of not accessing her funds</a:t>
            </a:r>
            <a:r>
              <a:rPr lang="en-US" altLang="zh-CN" sz="2400">
                <a:solidFill>
                  <a:srgbClr val="000000"/>
                </a:solidFill>
                <a:latin typeface="Arial Unicode MS" pitchFamily="34" charset="-122"/>
                <a:ea typeface="Arial Unicode MS" pitchFamily="34" charset="-122"/>
                <a:cs typeface="Arial Unicode MS" pitchFamily="34" charset="-122"/>
              </a:rPr>
              <a:t>?</a:t>
            </a:r>
          </a:p>
        </p:txBody>
      </p:sp>
      <p:sp>
        <p:nvSpPr>
          <p:cNvPr id="979997" name="Rectangle 29"/>
          <p:cNvSpPr>
            <a:spLocks noChangeAspect="1" noChangeArrowheads="1"/>
          </p:cNvSpPr>
          <p:nvPr/>
        </p:nvSpPr>
        <p:spPr bwMode="auto">
          <a:xfrm>
            <a:off x="827088" y="3140075"/>
            <a:ext cx="78136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30000"/>
              </a:spcBef>
            </a:pPr>
            <a:r>
              <a:rPr kumimoji="0" lang="en-US" altLang="zh-CN" sz="2400">
                <a:solidFill>
                  <a:srgbClr val="0066CC"/>
                </a:solidFill>
                <a:latin typeface="Century Gothic" pitchFamily="34" charset="0"/>
                <a:cs typeface="Times New Roman" pitchFamily="18" charset="0"/>
              </a:rPr>
              <a:t>Communicating with the bank by the exchange of letters for a long time.</a:t>
            </a:r>
          </a:p>
        </p:txBody>
      </p:sp>
      <p:grpSp>
        <p:nvGrpSpPr>
          <p:cNvPr id="5" name="Group 30"/>
          <p:cNvGrpSpPr>
            <a:grpSpLocks/>
          </p:cNvGrpSpPr>
          <p:nvPr/>
        </p:nvGrpSpPr>
        <p:grpSpPr bwMode="auto">
          <a:xfrm>
            <a:off x="250825" y="2492375"/>
            <a:ext cx="504825" cy="360363"/>
            <a:chOff x="2789" y="2160"/>
            <a:chExt cx="318" cy="227"/>
          </a:xfrm>
        </p:grpSpPr>
        <p:pic>
          <p:nvPicPr>
            <p:cNvPr id="52246" name="Picture 31"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7" name="Text Box 32"/>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52238" name="Rectangle 50"/>
          <p:cNvSpPr>
            <a:spLocks noChangeAspect="1" noChangeArrowheads="1"/>
          </p:cNvSpPr>
          <p:nvPr/>
        </p:nvSpPr>
        <p:spPr bwMode="auto">
          <a:xfrm>
            <a:off x="539750" y="4929188"/>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3. Translate the sentence.</a:t>
            </a:r>
          </a:p>
        </p:txBody>
      </p:sp>
      <p:sp>
        <p:nvSpPr>
          <p:cNvPr id="980019" name="Rectangle 51"/>
          <p:cNvSpPr>
            <a:spLocks noChangeAspect="1" noChangeArrowheads="1"/>
          </p:cNvSpPr>
          <p:nvPr/>
        </p:nvSpPr>
        <p:spPr bwMode="auto">
          <a:xfrm>
            <a:off x="857250" y="5286375"/>
            <a:ext cx="76327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30000"/>
              </a:spcBef>
            </a:pPr>
            <a:r>
              <a:rPr kumimoji="0" lang="zh-CN" altLang="en-US" sz="2200">
                <a:solidFill>
                  <a:srgbClr val="0066CC"/>
                </a:solidFill>
                <a:latin typeface="Century Gothic" pitchFamily="34" charset="0"/>
                <a:ea typeface="黑体" pitchFamily="49" charset="-122"/>
              </a:rPr>
              <a:t>通过书信同银行交涉的时间相当长，而未能及时支付帐户资金使得她欠了银行的债，欠款额超过了透支额度（</a:t>
            </a:r>
            <a:r>
              <a:rPr kumimoji="0" lang="en-US" altLang="zh-CN" sz="2200">
                <a:solidFill>
                  <a:srgbClr val="0066CC"/>
                </a:solidFill>
                <a:latin typeface="Century Gothic" pitchFamily="34" charset="0"/>
                <a:ea typeface="黑体" pitchFamily="49" charset="-122"/>
              </a:rPr>
              <a:t>1,500 </a:t>
            </a:r>
            <a:r>
              <a:rPr kumimoji="0" lang="zh-CN" altLang="en-US" sz="2200">
                <a:solidFill>
                  <a:srgbClr val="0066CC"/>
                </a:solidFill>
                <a:latin typeface="Century Gothic" pitchFamily="34" charset="0"/>
                <a:ea typeface="黑体" pitchFamily="49" charset="-122"/>
              </a:rPr>
              <a:t>英镑）</a:t>
            </a:r>
            <a:r>
              <a:rPr kumimoji="0" lang="en-US" altLang="zh-CN" sz="2200">
                <a:solidFill>
                  <a:srgbClr val="0066CC"/>
                </a:solidFill>
                <a:latin typeface="Century Gothic" pitchFamily="34" charset="0"/>
                <a:ea typeface="黑体" pitchFamily="49" charset="-122"/>
              </a:rPr>
              <a:t>200 </a:t>
            </a:r>
            <a:r>
              <a:rPr kumimoji="0" lang="zh-CN" altLang="en-US" sz="2200">
                <a:solidFill>
                  <a:srgbClr val="0066CC"/>
                </a:solidFill>
                <a:latin typeface="Century Gothic" pitchFamily="34" charset="0"/>
                <a:ea typeface="黑体" pitchFamily="49" charset="-122"/>
              </a:rPr>
              <a:t>多英镑。</a:t>
            </a:r>
          </a:p>
        </p:txBody>
      </p:sp>
      <p:grpSp>
        <p:nvGrpSpPr>
          <p:cNvPr id="7" name="Group 52"/>
          <p:cNvGrpSpPr>
            <a:grpSpLocks/>
          </p:cNvGrpSpPr>
          <p:nvPr/>
        </p:nvGrpSpPr>
        <p:grpSpPr bwMode="auto">
          <a:xfrm>
            <a:off x="250825" y="4987925"/>
            <a:ext cx="496888" cy="360363"/>
            <a:chOff x="2789" y="2160"/>
            <a:chExt cx="318" cy="227"/>
          </a:xfrm>
        </p:grpSpPr>
        <p:pic>
          <p:nvPicPr>
            <p:cNvPr id="52244" name="Picture 53"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5" name="Text Box 54"/>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273794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7999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79992"/>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0" restart="whenNotActive" fill="hold" evtFilter="cancelBubble" nodeType="interactiveSeq">
                <p:stCondLst>
                  <p:cond evt="onClick" delay="0">
                    <p:tgtEl>
                      <p:spTgt spid="5"/>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999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79997"/>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29" restart="whenNotActive" fill="hold" evtFilter="cancelBubble" nodeType="interactiveSeq">
                <p:stCondLst>
                  <p:cond evt="onClick" delay="0">
                    <p:tgtEl>
                      <p:spTgt spid="7"/>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80019"/>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80019"/>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979992" grpId="0"/>
      <p:bldP spid="979992" grpId="1"/>
      <p:bldP spid="979997" grpId="0"/>
      <p:bldP spid="979997" grpId="1"/>
      <p:bldP spid="980019" grpId="0"/>
      <p:bldP spid="9800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31"/>
          <p:cNvSpPr>
            <a:spLocks noGrp="1"/>
          </p:cNvSpPr>
          <p:nvPr>
            <p:ph type="body" idx="1"/>
          </p:nvPr>
        </p:nvSpPr>
        <p:spPr>
          <a:xfrm>
            <a:off x="236024" y="1305243"/>
            <a:ext cx="8424863" cy="1800225"/>
          </a:xfrm>
        </p:spPr>
        <p:txBody>
          <a:bodyPr/>
          <a:lstStyle/>
          <a:p>
            <a:pPr marL="0" indent="0" eaLnBrk="1" hangingPunct="1">
              <a:buFont typeface="Arial" pitchFamily="34" charset="0"/>
              <a:buNone/>
              <a:tabLst>
                <a:tab pos="536575" algn="l"/>
              </a:tabLst>
            </a:pPr>
            <a:r>
              <a:rPr lang="en-US" altLang="zh-CN" sz="2400" dirty="0" smtClean="0"/>
              <a:t>And here we are today, caught in the credit crunch, with world economies in free fall, all because the wicked bankers set us traps which we fell into, attracting us with endless publicity for loans of money which even they didn’t have! (Para 24)</a:t>
            </a:r>
          </a:p>
        </p:txBody>
      </p:sp>
      <p:sp>
        <p:nvSpPr>
          <p:cNvPr id="53256" name="Rectangle 15"/>
          <p:cNvSpPr>
            <a:spLocks noChangeAspect="1" noChangeArrowheads="1"/>
          </p:cNvSpPr>
          <p:nvPr/>
        </p:nvSpPr>
        <p:spPr bwMode="auto">
          <a:xfrm>
            <a:off x="611188" y="4987925"/>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2. Translate the sentence.</a:t>
            </a:r>
          </a:p>
        </p:txBody>
      </p:sp>
      <p:sp>
        <p:nvSpPr>
          <p:cNvPr id="982032" name="Rectangle 16"/>
          <p:cNvSpPr>
            <a:spLocks noChangeAspect="1" noChangeArrowheads="1"/>
          </p:cNvSpPr>
          <p:nvPr/>
        </p:nvSpPr>
        <p:spPr bwMode="auto">
          <a:xfrm>
            <a:off x="539750" y="5373688"/>
            <a:ext cx="8066088"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30000"/>
              </a:spcBef>
            </a:pPr>
            <a:r>
              <a:rPr kumimoji="0" lang="zh-CN" altLang="en-US" sz="2200">
                <a:solidFill>
                  <a:srgbClr val="0066CC"/>
                </a:solidFill>
                <a:latin typeface="Century Gothic" pitchFamily="34" charset="0"/>
                <a:ea typeface="黑体" pitchFamily="49" charset="-122"/>
              </a:rPr>
              <a:t>这就是我们现在的处境。随着世界经济一落千丈，我们都处在信贷危机之中。所有这一切都是因为邪恶的银行家通过大量广告推销他们压根就不存在的贷款来吸引我们，给我们设圈套！</a:t>
            </a:r>
          </a:p>
        </p:txBody>
      </p:sp>
      <p:grpSp>
        <p:nvGrpSpPr>
          <p:cNvPr id="4" name="Group 17"/>
          <p:cNvGrpSpPr>
            <a:grpSpLocks/>
          </p:cNvGrpSpPr>
          <p:nvPr/>
        </p:nvGrpSpPr>
        <p:grpSpPr bwMode="auto">
          <a:xfrm>
            <a:off x="250825" y="5084763"/>
            <a:ext cx="504825" cy="360362"/>
            <a:chOff x="2789" y="2160"/>
            <a:chExt cx="318" cy="227"/>
          </a:xfrm>
        </p:grpSpPr>
        <p:pic>
          <p:nvPicPr>
            <p:cNvPr id="53267" name="Picture 18"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8" name="Text Box 1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sp>
        <p:nvSpPr>
          <p:cNvPr id="53259" name="Rectangle 20"/>
          <p:cNvSpPr>
            <a:spLocks noChangeAspect="1" noChangeArrowheads="1"/>
          </p:cNvSpPr>
          <p:nvPr/>
        </p:nvSpPr>
        <p:spPr bwMode="auto">
          <a:xfrm>
            <a:off x="611188" y="2997200"/>
            <a:ext cx="792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a:solidFill>
                  <a:schemeClr val="hlink"/>
                </a:solidFill>
                <a:latin typeface="Times New Roman" pitchFamily="18" charset="0"/>
                <a:ea typeface="宋体" pitchFamily="2" charset="-122"/>
              </a:defRPr>
            </a:lvl1pPr>
            <a:lvl2pPr marL="742950" indent="-285750" eaLnBrk="0" hangingPunct="0">
              <a:tabLst>
                <a:tab pos="365125" algn="l"/>
              </a:tabLst>
              <a:defRPr kumimoji="1" sz="2800">
                <a:solidFill>
                  <a:schemeClr val="hlink"/>
                </a:solidFill>
                <a:latin typeface="Times New Roman" pitchFamily="18" charset="0"/>
                <a:ea typeface="宋体" pitchFamily="2" charset="-122"/>
              </a:defRPr>
            </a:lvl2pPr>
            <a:lvl3pPr marL="1143000" indent="-228600" eaLnBrk="0" hangingPunct="0">
              <a:tabLst>
                <a:tab pos="365125" algn="l"/>
              </a:tabLst>
              <a:defRPr kumimoji="1" sz="2800">
                <a:solidFill>
                  <a:schemeClr val="hlink"/>
                </a:solidFill>
                <a:latin typeface="Times New Roman" pitchFamily="18" charset="0"/>
                <a:ea typeface="宋体" pitchFamily="2" charset="-122"/>
              </a:defRPr>
            </a:lvl3pPr>
            <a:lvl4pPr marL="1600200" indent="-228600" eaLnBrk="0" hangingPunct="0">
              <a:tabLst>
                <a:tab pos="365125" algn="l"/>
              </a:tabLst>
              <a:defRPr kumimoji="1" sz="2800">
                <a:solidFill>
                  <a:schemeClr val="hlink"/>
                </a:solidFill>
                <a:latin typeface="Times New Roman" pitchFamily="18" charset="0"/>
                <a:ea typeface="宋体" pitchFamily="2" charset="-122"/>
              </a:defRPr>
            </a:lvl4pPr>
            <a:lvl5pPr marL="2057400" indent="-228600" eaLnBrk="0" hangingPunct="0">
              <a:tabLst>
                <a:tab pos="36512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sz="2400">
                <a:solidFill>
                  <a:srgbClr val="000000"/>
                </a:solidFill>
                <a:latin typeface="Century Gothic" pitchFamily="34" charset="0"/>
                <a:ea typeface="黑体" pitchFamily="49" charset="-122"/>
              </a:rPr>
              <a:t>1. Analyze the structure of the sentence. </a:t>
            </a:r>
          </a:p>
        </p:txBody>
      </p:sp>
      <p:sp>
        <p:nvSpPr>
          <p:cNvPr id="982037" name="Rectangle 21"/>
          <p:cNvSpPr>
            <a:spLocks noChangeAspect="1" noChangeArrowheads="1"/>
          </p:cNvSpPr>
          <p:nvPr/>
        </p:nvSpPr>
        <p:spPr bwMode="auto">
          <a:xfrm>
            <a:off x="569711" y="3645024"/>
            <a:ext cx="8137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spcBef>
                <a:spcPct val="30000"/>
              </a:spcBef>
            </a:pPr>
            <a:r>
              <a:rPr kumimoji="0" lang="en-US" altLang="zh-CN" sz="2400" dirty="0">
                <a:solidFill>
                  <a:srgbClr val="0066CC"/>
                </a:solidFill>
                <a:latin typeface="Century Gothic" pitchFamily="34" charset="0"/>
                <a:cs typeface="Times New Roman" pitchFamily="18" charset="0"/>
              </a:rPr>
              <a:t>There is a main clause </a:t>
            </a:r>
            <a:r>
              <a:rPr kumimoji="0" lang="en-US" altLang="zh-CN" sz="2400" i="1" dirty="0">
                <a:solidFill>
                  <a:srgbClr val="0066CC"/>
                </a:solidFill>
                <a:latin typeface="Century Gothic" pitchFamily="34" charset="0"/>
                <a:cs typeface="Times New Roman" pitchFamily="18" charset="0"/>
              </a:rPr>
              <a:t>we are today, caught in the credit crunch</a:t>
            </a:r>
            <a:r>
              <a:rPr kumimoji="0" lang="en-US" altLang="zh-CN" sz="2400" dirty="0">
                <a:solidFill>
                  <a:srgbClr val="0066CC"/>
                </a:solidFill>
                <a:latin typeface="Century Gothic" pitchFamily="34" charset="0"/>
                <a:cs typeface="Times New Roman" pitchFamily="18" charset="0"/>
              </a:rPr>
              <a:t>, </a:t>
            </a:r>
            <a:r>
              <a:rPr kumimoji="0" lang="en-US" altLang="zh-CN" sz="2400" dirty="0" smtClean="0">
                <a:solidFill>
                  <a:srgbClr val="0066CC"/>
                </a:solidFill>
                <a:latin typeface="Century Gothic" pitchFamily="34" charset="0"/>
                <a:cs typeface="Times New Roman" pitchFamily="18" charset="0"/>
              </a:rPr>
              <a:t>an adverbial clause </a:t>
            </a:r>
            <a:r>
              <a:rPr kumimoji="0" lang="en-US" altLang="zh-CN" sz="2400" dirty="0">
                <a:solidFill>
                  <a:srgbClr val="0066CC"/>
                </a:solidFill>
                <a:latin typeface="Century Gothic" pitchFamily="34" charset="0"/>
                <a:cs typeface="Times New Roman" pitchFamily="18" charset="0"/>
              </a:rPr>
              <a:t>introduced by </a:t>
            </a:r>
            <a:r>
              <a:rPr kumimoji="0" lang="en-US" altLang="zh-CN" sz="2400" i="1" dirty="0" smtClean="0">
                <a:solidFill>
                  <a:srgbClr val="0066CC"/>
                </a:solidFill>
                <a:latin typeface="Century Gothic" pitchFamily="34" charset="0"/>
                <a:cs typeface="Times New Roman" pitchFamily="18" charset="0"/>
              </a:rPr>
              <a:t>because</a:t>
            </a:r>
            <a:r>
              <a:rPr kumimoji="0" lang="en-US" altLang="zh-CN" sz="2400" dirty="0">
                <a:solidFill>
                  <a:srgbClr val="0066CC"/>
                </a:solidFill>
                <a:latin typeface="Century Gothic" pitchFamily="34" charset="0"/>
                <a:cs typeface="Times New Roman" pitchFamily="18" charset="0"/>
              </a:rPr>
              <a:t>. </a:t>
            </a:r>
            <a:endParaRPr lang="en-US" altLang="zh-CN" sz="2400" dirty="0">
              <a:solidFill>
                <a:srgbClr val="003366"/>
              </a:solidFill>
              <a:latin typeface="Century Gothic" pitchFamily="34" charset="0"/>
              <a:ea typeface="黑体" pitchFamily="49" charset="-122"/>
            </a:endParaRPr>
          </a:p>
        </p:txBody>
      </p:sp>
      <p:grpSp>
        <p:nvGrpSpPr>
          <p:cNvPr id="5" name="Group 22"/>
          <p:cNvGrpSpPr>
            <a:grpSpLocks/>
          </p:cNvGrpSpPr>
          <p:nvPr/>
        </p:nvGrpSpPr>
        <p:grpSpPr bwMode="auto">
          <a:xfrm>
            <a:off x="250825" y="3068638"/>
            <a:ext cx="504825" cy="360362"/>
            <a:chOff x="2789" y="2160"/>
            <a:chExt cx="318" cy="227"/>
          </a:xfrm>
        </p:grpSpPr>
        <p:pic>
          <p:nvPicPr>
            <p:cNvPr id="53265" name="Picture 23"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6" name="Text Box 24"/>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Difficult </a:t>
            </a:r>
            <a:r>
              <a:rPr lang="en-US" altLang="zh-CN" sz="4800" b="1" dirty="0" smtClean="0">
                <a:solidFill>
                  <a:srgbClr val="DDFFDD"/>
                </a:solidFill>
              </a:rPr>
              <a:t>sentences</a:t>
            </a:r>
            <a:endParaRPr lang="zh-CN" altLang="en-US" sz="4800" b="1" dirty="0">
              <a:solidFill>
                <a:srgbClr val="DDFFDD"/>
              </a:solidFill>
            </a:endParaRPr>
          </a:p>
        </p:txBody>
      </p:sp>
    </p:spTree>
    <p:extLst>
      <p:ext uri="{BB962C8B-B14F-4D97-AF65-F5344CB8AC3E}">
        <p14:creationId xmlns:p14="http://schemas.microsoft.com/office/powerpoint/2010/main" val="265994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82032"/>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82032"/>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20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82037"/>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982032" grpId="0"/>
      <p:bldP spid="982032" grpId="1"/>
      <p:bldP spid="982037" grpId="0"/>
      <p:bldP spid="98203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251520" y="1340768"/>
            <a:ext cx="8640960"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marL="180975" indent="-179388" algn="just" eaLnBrk="1" hangingPunct="1">
              <a:lnSpc>
                <a:spcPct val="100000"/>
              </a:lnSpc>
              <a:buSzPct val="120000"/>
              <a:buFont typeface="Arial" panose="020B0604020202020204" pitchFamily="34" charset="0"/>
              <a:buNone/>
            </a:pPr>
            <a:r>
              <a:rPr lang="en-US" altLang="en-US" sz="3200" b="1" dirty="0" smtClean="0">
                <a:ea typeface="宋体" panose="02010600030101010101" pitchFamily="2" charset="-122"/>
              </a:rPr>
              <a:t>abject</a:t>
            </a:r>
            <a:r>
              <a:rPr lang="en-US" altLang="zh-CN" sz="3200" dirty="0" smtClean="0"/>
              <a:t> </a:t>
            </a:r>
            <a:r>
              <a:rPr lang="en-US" altLang="zh-CN" dirty="0" smtClean="0"/>
              <a:t>            </a:t>
            </a:r>
            <a:r>
              <a:rPr lang="en-US" altLang="zh-CN" sz="2800" i="1" dirty="0" smtClean="0">
                <a:solidFill>
                  <a:srgbClr val="990000"/>
                </a:solidFill>
              </a:rPr>
              <a:t>a. </a:t>
            </a:r>
            <a:r>
              <a:rPr lang="en-US" altLang="zh-CN" sz="2800" dirty="0" smtClean="0"/>
              <a:t>(</a:t>
            </a:r>
            <a:r>
              <a:rPr lang="en-US" altLang="zh-CN" sz="2800" i="1" dirty="0" smtClean="0"/>
              <a:t>fml</a:t>
            </a:r>
            <a:r>
              <a:rPr lang="en-US" altLang="zh-CN" sz="2800" dirty="0" smtClean="0"/>
              <a:t>) </a:t>
            </a:r>
            <a:r>
              <a:rPr lang="en-US" altLang="en-US" sz="2800" dirty="0" smtClean="0">
                <a:ea typeface="宋体" panose="02010600030101010101" pitchFamily="2" charset="-122"/>
              </a:rPr>
              <a:t>complete: used for emphasizing how bad, unpleasant, or severe a situation or condition is</a:t>
            </a:r>
            <a:r>
              <a:rPr lang="en-US" altLang="zh-CN" sz="2800" dirty="0" smtClean="0"/>
              <a:t> </a:t>
            </a:r>
            <a:r>
              <a:rPr lang="zh-CN" altLang="en-US" sz="2400" dirty="0" smtClean="0">
                <a:solidFill>
                  <a:schemeClr val="hlink"/>
                </a:solidFill>
              </a:rPr>
              <a:t>完全的（用于强调非常糟糕、不愉快或严峻的形势或条件）</a:t>
            </a:r>
          </a:p>
          <a:p>
            <a:pPr marL="180975" indent="-179388" algn="just" eaLnBrk="1" hangingPunct="1">
              <a:lnSpc>
                <a:spcPct val="100000"/>
              </a:lnSpc>
              <a:buSzPct val="120000"/>
              <a:buFont typeface="Arial" panose="020B0604020202020204" pitchFamily="34" charset="0"/>
              <a:buNone/>
            </a:pPr>
            <a:r>
              <a:rPr lang="en-US" altLang="zh-CN" sz="2800" i="1" dirty="0" smtClean="0">
                <a:latin typeface="Times New Roman" panose="02020603050405020304" pitchFamily="18" charset="0"/>
                <a:cs typeface="Times New Roman" panose="02020603050405020304" pitchFamily="18" charset="0"/>
              </a:rPr>
              <a:t>e.g</a:t>
            </a:r>
            <a:r>
              <a:rPr lang="en-US" altLang="zh-CN" sz="2800" dirty="0" smtClean="0">
                <a:latin typeface="Times New Roman" panose="02020603050405020304" pitchFamily="18" charset="0"/>
                <a:cs typeface="Times New Roman" panose="02020603050405020304" pitchFamily="18" charset="0"/>
              </a:rPr>
              <a:t>. </a:t>
            </a:r>
          </a:p>
          <a:p>
            <a:pPr marL="450850" indent="-450850" algn="just">
              <a:buSzPct val="120000"/>
              <a:buAutoNum type="arabicPeriod"/>
            </a:pPr>
            <a:r>
              <a:rPr lang="en-US" altLang="zh-CN" sz="2800" dirty="0" smtClean="0">
                <a:latin typeface="Times New Roman" panose="02020603050405020304" pitchFamily="18" charset="0"/>
                <a:cs typeface="Times New Roman" panose="02020603050405020304" pitchFamily="18" charset="0"/>
              </a:rPr>
              <a:t>Even </a:t>
            </a:r>
            <a:r>
              <a:rPr lang="en-US" altLang="zh-CN" sz="2800" dirty="0">
                <a:latin typeface="Times New Roman" panose="02020603050405020304" pitchFamily="18" charset="0"/>
                <a:cs typeface="Times New Roman" panose="02020603050405020304" pitchFamily="18" charset="0"/>
              </a:rPr>
              <a:t>the offer of US dollars in the midst of </a:t>
            </a:r>
            <a:r>
              <a:rPr lang="en-US" altLang="zh-CN" sz="2800" b="1" dirty="0">
                <a:latin typeface="Times New Roman" panose="02020603050405020304" pitchFamily="18" charset="0"/>
                <a:cs typeface="Times New Roman" panose="02020603050405020304" pitchFamily="18" charset="0"/>
              </a:rPr>
              <a:t>abject </a:t>
            </a:r>
            <a:r>
              <a:rPr lang="en-US" altLang="zh-CN" sz="2800" dirty="0">
                <a:latin typeface="Times New Roman" panose="02020603050405020304" pitchFamily="18" charset="0"/>
                <a:cs typeface="Times New Roman" panose="02020603050405020304" pitchFamily="18" charset="0"/>
              </a:rPr>
              <a:t>poverty produced only shrugs, because there was simply no food to buy.</a:t>
            </a:r>
            <a:r>
              <a:rPr lang="zh-CN" altLang="en-US" sz="2400" dirty="0" smtClean="0">
                <a:solidFill>
                  <a:schemeClr val="hlink"/>
                </a:solidFill>
                <a:latin typeface="Times New Roman" panose="02020603050405020304" pitchFamily="18" charset="0"/>
                <a:cs typeface="Times New Roman" panose="02020603050405020304" pitchFamily="18" charset="0"/>
              </a:rPr>
              <a:t>     </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marL="450850" indent="-450850" algn="just">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在</a:t>
            </a:r>
            <a:r>
              <a:rPr lang="zh-CN" altLang="en-US" sz="2400" dirty="0">
                <a:solidFill>
                  <a:schemeClr val="hlink"/>
                </a:solidFill>
                <a:latin typeface="Times New Roman" panose="02020603050405020304" pitchFamily="18" charset="0"/>
                <a:cs typeface="Times New Roman" panose="02020603050405020304" pitchFamily="18" charset="0"/>
              </a:rPr>
              <a:t>赤贫的环境中，就连美元也只能换来束手无策的表情，原因很简单，那里买不到任何食物</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marL="1587" indent="0" algn="just">
              <a:buSzPct val="120000"/>
              <a:buNone/>
            </a:pPr>
            <a:r>
              <a:rPr lang="en-US" altLang="zh-CN" sz="2800" dirty="0" smtClean="0">
                <a:latin typeface="Times New Roman" panose="02020603050405020304" pitchFamily="18" charset="0"/>
                <a:cs typeface="Times New Roman" panose="02020603050405020304" pitchFamily="18" charset="0"/>
              </a:rPr>
              <a:t>2. This policy has turned out to be an </a:t>
            </a:r>
            <a:r>
              <a:rPr lang="en-US" altLang="zh-CN" sz="2800" b="1" dirty="0" smtClean="0">
                <a:latin typeface="Times New Roman" panose="02020603050405020304" pitchFamily="18" charset="0"/>
                <a:cs typeface="Times New Roman" panose="02020603050405020304" pitchFamily="18" charset="0"/>
              </a:rPr>
              <a:t>abject</a:t>
            </a:r>
            <a:r>
              <a:rPr lang="en-US" altLang="zh-CN" sz="2800" dirty="0" smtClean="0">
                <a:latin typeface="Times New Roman" panose="02020603050405020304" pitchFamily="18" charset="0"/>
                <a:cs typeface="Times New Roman" panose="02020603050405020304" pitchFamily="18" charset="0"/>
              </a:rPr>
              <a:t> failure.</a:t>
            </a:r>
          </a:p>
          <a:p>
            <a:pPr marL="180975" indent="-179388" algn="just">
              <a:lnSpc>
                <a:spcPct val="100000"/>
              </a:lnSpc>
              <a:buFont typeface="Arial" panose="020B0604020202020204" pitchFamily="34" charset="0"/>
              <a:buNone/>
            </a:pPr>
            <a:r>
              <a:rPr lang="zh-CN" altLang="en-US" sz="2400" dirty="0" smtClean="0">
                <a:solidFill>
                  <a:schemeClr val="hlink"/>
                </a:solidFill>
                <a:latin typeface="Times New Roman" panose="02020603050405020304" pitchFamily="18" charset="0"/>
                <a:cs typeface="Times New Roman" panose="02020603050405020304" pitchFamily="18" charset="0"/>
              </a:rPr>
              <a:t>     这一政策最后以惨败而告终。</a:t>
            </a:r>
          </a:p>
          <a:p>
            <a:pPr marL="180975" indent="-179388" algn="just">
              <a:lnSpc>
                <a:spcPct val="100000"/>
              </a:lnSpc>
              <a:buFont typeface="Arial" panose="020B0604020202020204" pitchFamily="34" charset="0"/>
              <a:buNone/>
            </a:pPr>
            <a:r>
              <a:rPr lang="en-US" altLang="zh-CN" sz="2800" dirty="0" smtClean="0">
                <a:latin typeface="Times New Roman" panose="02020603050405020304" pitchFamily="18" charset="0"/>
                <a:cs typeface="Times New Roman" panose="02020603050405020304" pitchFamily="18" charset="0"/>
              </a:rPr>
              <a:t>3. His letter plunged her into </a:t>
            </a:r>
            <a:r>
              <a:rPr lang="en-US" altLang="zh-CN" sz="2800" b="1" dirty="0" smtClean="0">
                <a:latin typeface="Times New Roman" panose="02020603050405020304" pitchFamily="18" charset="0"/>
                <a:cs typeface="Times New Roman" panose="02020603050405020304" pitchFamily="18" charset="0"/>
              </a:rPr>
              <a:t>abject</a:t>
            </a:r>
            <a:r>
              <a:rPr lang="en-US" altLang="zh-CN" sz="2800" dirty="0" smtClean="0">
                <a:latin typeface="Times New Roman" panose="02020603050405020304" pitchFamily="18" charset="0"/>
                <a:cs typeface="Times New Roman" panose="02020603050405020304" pitchFamily="18" charset="0"/>
              </a:rPr>
              <a:t> misery.</a:t>
            </a:r>
          </a:p>
          <a:p>
            <a:pPr marL="180975" indent="-179388" algn="just">
              <a:lnSpc>
                <a:spcPct val="100000"/>
              </a:lnSpc>
              <a:buFont typeface="Arial" panose="020B0604020202020204" pitchFamily="34" charset="0"/>
              <a:buNone/>
            </a:pPr>
            <a:r>
              <a:rPr lang="zh-CN" altLang="en-US" sz="2400" dirty="0" smtClean="0">
                <a:solidFill>
                  <a:schemeClr val="hlink"/>
                </a:solidFill>
                <a:latin typeface="Times New Roman" panose="02020603050405020304" pitchFamily="18" charset="0"/>
                <a:cs typeface="Times New Roman" panose="02020603050405020304" pitchFamily="18" charset="0"/>
              </a:rPr>
              <a:t>     他的信使她陷入极度痛苦之中。</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 name="图片 2"/>
          <p:cNvPicPr>
            <a:picLocks noChangeAspect="1"/>
          </p:cNvPicPr>
          <p:nvPr/>
        </p:nvPicPr>
        <p:blipFill>
          <a:blip r:embed="rId2" cstate="print"/>
          <a:stretch>
            <a:fillRect/>
          </a:stretch>
        </p:blipFill>
        <p:spPr>
          <a:xfrm>
            <a:off x="1547664" y="1484784"/>
            <a:ext cx="1104908" cy="415480"/>
          </a:xfrm>
          <a:prstGeom prst="rect">
            <a:avLst/>
          </a:prstGeom>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62084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wipe(left)">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5" end="5"/>
                                            </p:txEl>
                                          </p:spTgt>
                                        </p:tgtEl>
                                        <p:attrNameLst>
                                          <p:attrName>style.visibility</p:attrName>
                                        </p:attrNameLst>
                                      </p:cBhvr>
                                      <p:to>
                                        <p:strVal val="visible"/>
                                      </p:to>
                                    </p:set>
                                    <p:animEffect transition="in" filter="dissolve">
                                      <p:cBhvr>
                                        <p:cTn id="12" dur="500"/>
                                        <p:tgtEl>
                                          <p:spTgt spid="1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dissolve">
                                      <p:cBhvr>
                                        <p:cTn id="17"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3"/>
          <p:cNvSpPr>
            <a:spLocks noGrp="1"/>
          </p:cNvSpPr>
          <p:nvPr>
            <p:ph type="title"/>
          </p:nvPr>
        </p:nvSpPr>
        <p:spPr>
          <a:xfrm>
            <a:off x="35496" y="1413411"/>
            <a:ext cx="2953405" cy="792163"/>
          </a:xfrm>
        </p:spPr>
        <p:txBody>
          <a:bodyPr/>
          <a:lstStyle/>
          <a:p>
            <a:pPr eaLnBrk="1" hangingPunct="1"/>
            <a:r>
              <a:rPr lang="en-US" altLang="zh-CN" dirty="0" smtClean="0"/>
              <a:t>exclusive</a:t>
            </a:r>
            <a:endParaRPr lang="en-US" altLang="zh-CN" sz="2000" b="0" i="1" dirty="0" smtClean="0"/>
          </a:p>
        </p:txBody>
      </p:sp>
      <p:sp>
        <p:nvSpPr>
          <p:cNvPr id="240671" name="Rectangle 31"/>
          <p:cNvSpPr>
            <a:spLocks noGrp="1"/>
          </p:cNvSpPr>
          <p:nvPr>
            <p:ph type="body" idx="1"/>
          </p:nvPr>
        </p:nvSpPr>
        <p:spPr>
          <a:xfrm>
            <a:off x="359283" y="2808465"/>
            <a:ext cx="8353425" cy="504825"/>
          </a:xfrm>
        </p:spPr>
        <p:txBody>
          <a:bodyPr/>
          <a:lstStyle/>
          <a:p>
            <a:pPr marL="363538" indent="-363538" eaLnBrk="1" hangingPunct="1">
              <a:lnSpc>
                <a:spcPct val="80000"/>
              </a:lnSpc>
              <a:spcBef>
                <a:spcPct val="50000"/>
              </a:spcBef>
              <a:buFont typeface="Arial" pitchFamily="34" charset="0"/>
              <a:buNone/>
              <a:tabLst>
                <a:tab pos="0" algn="l"/>
                <a:tab pos="363538" algn="l"/>
              </a:tabLst>
            </a:pPr>
            <a:r>
              <a:rPr lang="en-US" altLang="zh-CN" sz="2400" dirty="0" smtClean="0"/>
              <a:t>Translate the phrases.</a:t>
            </a:r>
          </a:p>
        </p:txBody>
      </p:sp>
      <p:sp>
        <p:nvSpPr>
          <p:cNvPr id="878607" name="Rectangle 15"/>
          <p:cNvSpPr>
            <a:spLocks noChangeArrowheads="1"/>
          </p:cNvSpPr>
          <p:nvPr/>
        </p:nvSpPr>
        <p:spPr bwMode="auto">
          <a:xfrm>
            <a:off x="2771800" y="1608136"/>
            <a:ext cx="61206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622300" indent="-6223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20000"/>
              </a:spcBef>
              <a:buFont typeface="Arial" pitchFamily="34" charset="0"/>
              <a:buNone/>
            </a:pPr>
            <a:r>
              <a:rPr kumimoji="0" lang="en-US" altLang="zh-CN" sz="2400" i="1" dirty="0">
                <a:solidFill>
                  <a:schemeClr val="tx1"/>
                </a:solidFill>
                <a:latin typeface="Century Gothic" pitchFamily="34" charset="0"/>
              </a:rPr>
              <a:t>adj.</a:t>
            </a:r>
            <a:r>
              <a:rPr kumimoji="0" lang="en-US" altLang="zh-CN" sz="2400" dirty="0">
                <a:solidFill>
                  <a:schemeClr val="tx1"/>
                </a:solidFill>
                <a:latin typeface="Century Gothic" pitchFamily="34" charset="0"/>
              </a:rPr>
              <a:t> very expensive, and therefore available only to people who have a lot of money </a:t>
            </a:r>
          </a:p>
        </p:txBody>
      </p:sp>
      <p:sp>
        <p:nvSpPr>
          <p:cNvPr id="878622" name="AutoShape 30"/>
          <p:cNvSpPr>
            <a:spLocks noChangeArrowheads="1"/>
          </p:cNvSpPr>
          <p:nvPr/>
        </p:nvSpPr>
        <p:spPr bwMode="auto">
          <a:xfrm>
            <a:off x="604599" y="3501008"/>
            <a:ext cx="3744912" cy="2809875"/>
          </a:xfrm>
          <a:prstGeom prst="roundRect">
            <a:avLst>
              <a:gd name="adj" fmla="val 16667"/>
            </a:avLst>
          </a:prstGeom>
          <a:solidFill>
            <a:schemeClr val="accent3">
              <a:lumMod val="40000"/>
              <a:lumOff val="60000"/>
            </a:schemeClr>
          </a:solidFill>
          <a:ln w="9525" algn="ctr">
            <a:solidFill>
              <a:schemeClr val="tx1"/>
            </a:solidFill>
            <a:round/>
            <a:headEnd/>
            <a:tailEnd/>
          </a:ln>
        </p:spPr>
        <p:txBody>
          <a:bodyPr wrap="none" anchor="ct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20000"/>
              </a:spcBef>
              <a:buFontTx/>
              <a:buAutoNum type="arabicPeriod"/>
            </a:pPr>
            <a:r>
              <a:rPr kumimoji="0" lang="en-US" altLang="zh-CN" sz="2400" dirty="0">
                <a:solidFill>
                  <a:schemeClr val="tx1"/>
                </a:solidFill>
                <a:latin typeface="Century Gothic" pitchFamily="34" charset="0"/>
                <a:ea typeface="黑体" pitchFamily="49" charset="-122"/>
              </a:rPr>
              <a:t>exclusive restaurant</a:t>
            </a:r>
          </a:p>
          <a:p>
            <a:pPr eaLnBrk="1" hangingPunct="1">
              <a:lnSpc>
                <a:spcPct val="115000"/>
              </a:lnSpc>
              <a:spcBef>
                <a:spcPct val="20000"/>
              </a:spcBef>
              <a:buFontTx/>
              <a:buAutoNum type="arabicPeriod"/>
            </a:pPr>
            <a:r>
              <a:rPr kumimoji="0" lang="en-US" altLang="zh-CN" sz="2400" dirty="0">
                <a:solidFill>
                  <a:schemeClr val="tx1"/>
                </a:solidFill>
                <a:latin typeface="Century Gothic" pitchFamily="34" charset="0"/>
                <a:ea typeface="黑体" pitchFamily="49" charset="-122"/>
              </a:rPr>
              <a:t>exclusive rights </a:t>
            </a:r>
            <a:endParaRPr kumimoji="0" lang="zh-CN" altLang="en-US" sz="2400" dirty="0">
              <a:solidFill>
                <a:schemeClr val="tx1"/>
              </a:solidFill>
              <a:latin typeface="Century Gothic" pitchFamily="34" charset="0"/>
              <a:ea typeface="黑体" pitchFamily="49" charset="-122"/>
            </a:endParaRPr>
          </a:p>
          <a:p>
            <a:pPr eaLnBrk="1" hangingPunct="1">
              <a:lnSpc>
                <a:spcPct val="115000"/>
              </a:lnSpc>
              <a:spcBef>
                <a:spcPct val="20000"/>
              </a:spcBef>
              <a:buFontTx/>
              <a:buAutoNum type="arabicPeriod"/>
            </a:pPr>
            <a:r>
              <a:rPr kumimoji="0" lang="en-US" altLang="zh-CN" sz="2400" dirty="0">
                <a:solidFill>
                  <a:schemeClr val="tx1"/>
                </a:solidFill>
                <a:latin typeface="Century Gothic" pitchFamily="34" charset="0"/>
                <a:ea typeface="黑体" pitchFamily="49" charset="-122"/>
              </a:rPr>
              <a:t>exclusive interview</a:t>
            </a:r>
          </a:p>
          <a:p>
            <a:pPr eaLnBrk="1" hangingPunct="1">
              <a:lnSpc>
                <a:spcPct val="115000"/>
              </a:lnSpc>
              <a:spcBef>
                <a:spcPct val="20000"/>
              </a:spcBef>
              <a:buFontTx/>
              <a:buAutoNum type="arabicPeriod"/>
            </a:pPr>
            <a:r>
              <a:rPr kumimoji="0" lang="en-US" altLang="zh-CN" sz="2400" dirty="0">
                <a:solidFill>
                  <a:schemeClr val="tx1"/>
                </a:solidFill>
                <a:latin typeface="Century Gothic" pitchFamily="34" charset="0"/>
                <a:ea typeface="黑体" pitchFamily="49" charset="-122"/>
              </a:rPr>
              <a:t>exclusive attention</a:t>
            </a:r>
          </a:p>
          <a:p>
            <a:pPr eaLnBrk="1" hangingPunct="1">
              <a:lnSpc>
                <a:spcPct val="115000"/>
              </a:lnSpc>
              <a:spcBef>
                <a:spcPct val="20000"/>
              </a:spcBef>
              <a:buFontTx/>
              <a:buAutoNum type="arabicPeriod"/>
            </a:pPr>
            <a:r>
              <a:rPr kumimoji="0" lang="en-US" altLang="zh-CN" sz="2400" dirty="0">
                <a:solidFill>
                  <a:schemeClr val="tx1"/>
                </a:solidFill>
                <a:latin typeface="Century Gothic" pitchFamily="34" charset="0"/>
                <a:ea typeface="黑体" pitchFamily="49" charset="-122"/>
              </a:rPr>
              <a:t>exclusive use</a:t>
            </a:r>
            <a:endParaRPr kumimoji="0" lang="zh-CN" altLang="en-US" sz="2400" dirty="0">
              <a:solidFill>
                <a:schemeClr val="tx1"/>
              </a:solidFill>
              <a:latin typeface="Century Gothic" pitchFamily="34" charset="0"/>
              <a:ea typeface="黑体" pitchFamily="49" charset="-122"/>
            </a:endParaRPr>
          </a:p>
        </p:txBody>
      </p:sp>
      <p:sp>
        <p:nvSpPr>
          <p:cNvPr id="878623" name="AutoShape 31"/>
          <p:cNvSpPr>
            <a:spLocks noChangeArrowheads="1"/>
          </p:cNvSpPr>
          <p:nvPr/>
        </p:nvSpPr>
        <p:spPr bwMode="auto">
          <a:xfrm>
            <a:off x="4424813" y="4621270"/>
            <a:ext cx="1295400" cy="731838"/>
          </a:xfrm>
          <a:prstGeom prst="rightArrow">
            <a:avLst>
              <a:gd name="adj1" fmla="val 50000"/>
              <a:gd name="adj2" fmla="val 44252"/>
            </a:avLst>
          </a:prstGeom>
          <a:solidFill>
            <a:schemeClr val="accent3">
              <a:lumMod val="75000"/>
            </a:schemeClr>
          </a:solidFill>
          <a:ln w="9525" algn="ctr">
            <a:solidFill>
              <a:schemeClr val="tx1"/>
            </a:solidFill>
            <a:miter lim="800000"/>
            <a:headEnd/>
            <a:tailEnd/>
          </a:ln>
        </p:spPr>
        <p:txBody>
          <a:bodyPr wrap="none"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sp>
        <p:nvSpPr>
          <p:cNvPr id="878624" name="AutoShape 32"/>
          <p:cNvSpPr>
            <a:spLocks noChangeArrowheads="1"/>
          </p:cNvSpPr>
          <p:nvPr/>
        </p:nvSpPr>
        <p:spPr bwMode="auto">
          <a:xfrm>
            <a:off x="5832139" y="3501007"/>
            <a:ext cx="2444750" cy="2809875"/>
          </a:xfrm>
          <a:prstGeom prst="roundRect">
            <a:avLst>
              <a:gd name="adj" fmla="val 16667"/>
            </a:avLst>
          </a:prstGeom>
          <a:solidFill>
            <a:schemeClr val="accent3">
              <a:lumMod val="40000"/>
              <a:lumOff val="60000"/>
            </a:schemeClr>
          </a:solidFill>
          <a:ln w="9525" algn="ctr">
            <a:solidFill>
              <a:schemeClr val="tx1"/>
            </a:solidFill>
            <a:round/>
            <a:headEnd/>
            <a:tailEnd/>
          </a:ln>
        </p:spPr>
        <p:txBody>
          <a:bodyPr wrap="none" anchor="ct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20000"/>
              </a:spcBef>
              <a:buFontTx/>
              <a:buAutoNum type="arabicPeriod"/>
            </a:pPr>
            <a:endParaRPr kumimoji="0" lang="zh-CN" altLang="en-US" sz="2300">
              <a:solidFill>
                <a:schemeClr val="tx1"/>
              </a:solidFill>
              <a:latin typeface="Century Gothic" pitchFamily="34" charset="0"/>
              <a:ea typeface="黑体" pitchFamily="49" charset="-122"/>
            </a:endParaRPr>
          </a:p>
        </p:txBody>
      </p:sp>
      <p:sp>
        <p:nvSpPr>
          <p:cNvPr id="878627" name="Rectangle 35"/>
          <p:cNvSpPr>
            <a:spLocks noChangeArrowheads="1"/>
          </p:cNvSpPr>
          <p:nvPr/>
        </p:nvSpPr>
        <p:spPr bwMode="auto">
          <a:xfrm>
            <a:off x="5935498" y="3712144"/>
            <a:ext cx="2089150" cy="241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5000"/>
              </a:lnSpc>
              <a:spcBef>
                <a:spcPct val="20000"/>
              </a:spcBef>
              <a:buFontTx/>
              <a:buAutoNum type="arabicPeriod"/>
            </a:pPr>
            <a:r>
              <a:rPr kumimoji="0" lang="zh-CN" altLang="en-US" sz="2300" dirty="0">
                <a:solidFill>
                  <a:schemeClr val="tx1"/>
                </a:solidFill>
                <a:latin typeface="Century Gothic" pitchFamily="34" charset="0"/>
                <a:ea typeface="黑体" pitchFamily="49" charset="-122"/>
              </a:rPr>
              <a:t>高档餐厅</a:t>
            </a:r>
          </a:p>
          <a:p>
            <a:pPr eaLnBrk="1" hangingPunct="1">
              <a:lnSpc>
                <a:spcPct val="115000"/>
              </a:lnSpc>
              <a:spcBef>
                <a:spcPct val="20000"/>
              </a:spcBef>
              <a:buFontTx/>
              <a:buAutoNum type="arabicPeriod"/>
            </a:pPr>
            <a:r>
              <a:rPr kumimoji="0" lang="zh-CN" altLang="en-US" sz="2300" dirty="0" smtClean="0">
                <a:solidFill>
                  <a:schemeClr val="tx1"/>
                </a:solidFill>
                <a:latin typeface="Century Gothic" pitchFamily="34" charset="0"/>
                <a:ea typeface="黑体" pitchFamily="49" charset="-122"/>
              </a:rPr>
              <a:t>专有权</a:t>
            </a:r>
            <a:endParaRPr kumimoji="0" lang="en-US" altLang="zh-CN" sz="2300" dirty="0" smtClean="0">
              <a:solidFill>
                <a:schemeClr val="tx1"/>
              </a:solidFill>
              <a:latin typeface="Century Gothic" pitchFamily="34" charset="0"/>
              <a:ea typeface="黑体" pitchFamily="49" charset="-122"/>
            </a:endParaRPr>
          </a:p>
          <a:p>
            <a:pPr eaLnBrk="1" hangingPunct="1">
              <a:lnSpc>
                <a:spcPct val="115000"/>
              </a:lnSpc>
              <a:spcBef>
                <a:spcPct val="20000"/>
              </a:spcBef>
              <a:buFontTx/>
              <a:buAutoNum type="arabicPeriod"/>
            </a:pPr>
            <a:r>
              <a:rPr kumimoji="0" lang="zh-CN" altLang="en-US" sz="2300" dirty="0" smtClean="0">
                <a:solidFill>
                  <a:schemeClr val="tx1"/>
                </a:solidFill>
                <a:latin typeface="Century Gothic" pitchFamily="34" charset="0"/>
                <a:ea typeface="黑体" pitchFamily="49" charset="-122"/>
              </a:rPr>
              <a:t>专访</a:t>
            </a:r>
            <a:endParaRPr kumimoji="0" lang="zh-CN" altLang="en-US" sz="2300" dirty="0">
              <a:solidFill>
                <a:schemeClr val="tx1"/>
              </a:solidFill>
              <a:latin typeface="Century Gothic" pitchFamily="34" charset="0"/>
              <a:ea typeface="黑体" pitchFamily="49" charset="-122"/>
            </a:endParaRPr>
          </a:p>
          <a:p>
            <a:pPr eaLnBrk="1" hangingPunct="1">
              <a:lnSpc>
                <a:spcPct val="115000"/>
              </a:lnSpc>
              <a:spcBef>
                <a:spcPct val="20000"/>
              </a:spcBef>
              <a:buFontTx/>
              <a:buAutoNum type="arabicPeriod"/>
            </a:pPr>
            <a:r>
              <a:rPr kumimoji="0" lang="zh-CN" altLang="en-US" sz="2300" dirty="0" smtClean="0">
                <a:solidFill>
                  <a:schemeClr val="tx1"/>
                </a:solidFill>
                <a:latin typeface="Century Gothic" pitchFamily="34" charset="0"/>
                <a:ea typeface="黑体" pitchFamily="49" charset="-122"/>
              </a:rPr>
              <a:t>独家关注</a:t>
            </a:r>
            <a:endParaRPr kumimoji="0" lang="zh-CN" altLang="en-US" sz="2300" dirty="0">
              <a:solidFill>
                <a:schemeClr val="tx1"/>
              </a:solidFill>
              <a:latin typeface="Century Gothic" pitchFamily="34" charset="0"/>
              <a:ea typeface="黑体" pitchFamily="49" charset="-122"/>
            </a:endParaRPr>
          </a:p>
          <a:p>
            <a:pPr eaLnBrk="1" hangingPunct="1">
              <a:lnSpc>
                <a:spcPct val="115000"/>
              </a:lnSpc>
              <a:spcBef>
                <a:spcPct val="20000"/>
              </a:spcBef>
              <a:buFontTx/>
              <a:buAutoNum type="arabicPeriod"/>
            </a:pPr>
            <a:r>
              <a:rPr kumimoji="0" lang="zh-CN" altLang="en-US" sz="2300" dirty="0">
                <a:solidFill>
                  <a:schemeClr val="tx1"/>
                </a:solidFill>
                <a:latin typeface="Century Gothic" pitchFamily="34" charset="0"/>
                <a:ea typeface="黑体" pitchFamily="49" charset="-122"/>
              </a:rPr>
              <a:t>专用</a:t>
            </a:r>
          </a:p>
        </p:txBody>
      </p:sp>
      <p:pic>
        <p:nvPicPr>
          <p:cNvPr id="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129667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86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067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86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86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86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78627">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7862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862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7862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78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71" grpId="0" build="p"/>
      <p:bldP spid="878607" grpId="0"/>
      <p:bldP spid="878622" grpId="0" animBg="1"/>
      <p:bldP spid="878623" grpId="0" animBg="1"/>
      <p:bldP spid="8786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
          <p:cNvSpPr>
            <a:spLocks noGrp="1"/>
          </p:cNvSpPr>
          <p:nvPr>
            <p:ph idx="4294967295"/>
          </p:nvPr>
        </p:nvSpPr>
        <p:spPr bwMode="auto">
          <a:xfrm>
            <a:off x="129765" y="1556792"/>
            <a:ext cx="8797925" cy="6046787"/>
          </a:xfrm>
          <a:prstGeom prst="rect">
            <a:avLst/>
          </a:prstGeom>
          <a:noFill/>
          <a:ln>
            <a:miter lim="800000"/>
            <a:headEnd/>
            <a:tailEnd/>
          </a:ln>
        </p:spPr>
        <p:txBody>
          <a:bodyPr vert="horz" wrap="square" lIns="91440" tIns="45720" rIns="91440" bIns="45720" numCol="1" anchor="t" anchorCtr="0" compatLnSpc="1">
            <a:prstTxWarp prst="textNoShape">
              <a:avLst/>
            </a:prstTxWarp>
            <a:normAutofit fontScale="85000" lnSpcReduction="10000"/>
          </a:bodyPr>
          <a:lstStyle/>
          <a:p>
            <a:pPr marL="355600" indent="-355600" algn="just">
              <a:lnSpc>
                <a:spcPct val="100000"/>
              </a:lnSpc>
              <a:buNone/>
            </a:pPr>
            <a:r>
              <a:rPr lang="en-US" altLang="zh-CN" b="1" dirty="0" smtClean="0"/>
              <a:t>     How </a:t>
            </a:r>
            <a:r>
              <a:rPr lang="en-US" altLang="zh-CN" b="1" dirty="0"/>
              <a:t>did she get to appear more </a:t>
            </a:r>
            <a:r>
              <a:rPr lang="en-US" altLang="zh-CN" b="1" dirty="0">
                <a:solidFill>
                  <a:schemeClr val="accent2">
                    <a:lumMod val="50000"/>
                  </a:schemeClr>
                </a:solidFill>
              </a:rPr>
              <a:t>flash</a:t>
            </a:r>
            <a:r>
              <a:rPr lang="en-US" altLang="zh-CN" b="1" dirty="0"/>
              <a:t> than me? </a:t>
            </a:r>
            <a:r>
              <a:rPr lang="en-US" altLang="zh-CN" b="1" dirty="0" smtClean="0"/>
              <a:t> </a:t>
            </a:r>
            <a:endParaRPr lang="en-US" altLang="zh-CN" sz="200" b="1" dirty="0" smtClean="0"/>
          </a:p>
          <a:p>
            <a:pPr marL="1255713" indent="-1255713" algn="just" eaLnBrk="1" hangingPunct="1">
              <a:lnSpc>
                <a:spcPct val="100000"/>
              </a:lnSpc>
              <a:buNone/>
            </a:pPr>
            <a:r>
              <a:rPr lang="en-US" altLang="zh-CN" b="1" dirty="0" smtClean="0"/>
              <a:t>flash: </a:t>
            </a:r>
            <a:r>
              <a:rPr lang="en-US" altLang="zh-CN" i="1" dirty="0" smtClean="0">
                <a:solidFill>
                  <a:srgbClr val="990000"/>
                </a:solidFill>
              </a:rPr>
              <a:t>a.</a:t>
            </a:r>
            <a:r>
              <a:rPr lang="en-US" altLang="zh-CN" dirty="0" smtClean="0"/>
              <a:t> if sb. is ﬂash, they own expensive things in order to show how much money they have     </a:t>
            </a:r>
            <a:r>
              <a:rPr lang="zh-CN" altLang="en-US" sz="2400" dirty="0" smtClean="0">
                <a:solidFill>
                  <a:srgbClr val="0070C0"/>
                </a:solidFill>
                <a:latin typeface="+mn-ea"/>
              </a:rPr>
              <a:t>奢华的；炫耀的；显摆的</a:t>
            </a:r>
            <a:r>
              <a:rPr lang="en-US" altLang="zh-CN" sz="2400" dirty="0" smtClean="0">
                <a:solidFill>
                  <a:srgbClr val="0070C0"/>
                </a:solidFill>
                <a:latin typeface="+mn-ea"/>
              </a:rPr>
              <a:t> </a:t>
            </a:r>
          </a:p>
          <a:p>
            <a:pPr marL="355600" indent="-355600" algn="just" eaLnBrk="1" hangingPunct="1">
              <a:lnSpc>
                <a:spcPct val="100000"/>
              </a:lnSpc>
              <a:buFont typeface="Wingdings" pitchFamily="2" charset="2"/>
              <a:buChar char="Ø"/>
            </a:pPr>
            <a:r>
              <a:rPr lang="en-US" altLang="zh-CN" b="1" dirty="0" smtClean="0"/>
              <a:t>Flash</a:t>
            </a:r>
            <a:r>
              <a:rPr lang="en-US" altLang="zh-CN" b="1" dirty="0" smtClean="0">
                <a:solidFill>
                  <a:schemeClr val="accent2">
                    <a:lumMod val="50000"/>
                  </a:schemeClr>
                </a:solidFill>
              </a:rPr>
              <a:t> </a:t>
            </a:r>
            <a:r>
              <a:rPr lang="en-US" altLang="zh-CN" dirty="0" smtClean="0"/>
              <a:t>usually shows that you do not like people like this. It’s often derogatory; but remember that the passage also has humorous elements, so it’s not really used in a derogatory sense here. It’s more that the writer is using a rather informal term to provide </a:t>
            </a:r>
            <a:r>
              <a:rPr lang="en-US" altLang="zh-CN" dirty="0" err="1" smtClean="0"/>
              <a:t>humour</a:t>
            </a:r>
            <a:r>
              <a:rPr lang="en-US" altLang="zh-CN" dirty="0" smtClean="0"/>
              <a:t>.  </a:t>
            </a:r>
          </a:p>
          <a:p>
            <a:pPr marL="180975" indent="-180975" algn="just" eaLnBrk="1" hangingPunct="1">
              <a:lnSpc>
                <a:spcPct val="100000"/>
              </a:lnSpc>
              <a:buFont typeface="Wingdings" pitchFamily="2" charset="2"/>
              <a:buChar char="Ø"/>
            </a:pPr>
            <a:r>
              <a:rPr lang="en-US" altLang="zh-CN" b="1" dirty="0" smtClean="0"/>
              <a:t> See </a:t>
            </a:r>
            <a:r>
              <a:rPr lang="en-US" altLang="zh-CN" b="1" dirty="0"/>
              <a:t>also: </a:t>
            </a:r>
            <a:r>
              <a:rPr lang="en-US" altLang="zh-CN" b="1" dirty="0" smtClean="0">
                <a:hlinkClick r:id="rId2" action="ppaction://hlinksldjump"/>
              </a:rPr>
              <a:t>flashy</a:t>
            </a:r>
            <a:endParaRPr lang="en-US" altLang="zh-CN" dirty="0">
              <a:solidFill>
                <a:schemeClr val="hlink"/>
              </a:solidFill>
            </a:endParaRPr>
          </a:p>
          <a:p>
            <a:pPr marL="0" indent="0" algn="just" eaLnBrk="1" hangingPunct="1">
              <a:lnSpc>
                <a:spcPct val="100000"/>
              </a:lnSpc>
              <a:buNone/>
            </a:pPr>
            <a:endParaRPr lang="en-US" altLang="zh-CN" dirty="0" smtClean="0"/>
          </a:p>
          <a:p>
            <a:pPr marL="180975" indent="-180975" algn="just" eaLnBrk="1" hangingPunct="1">
              <a:lnSpc>
                <a:spcPct val="100000"/>
              </a:lnSpc>
              <a:buFont typeface="Wingdings" pitchFamily="2" charset="2"/>
              <a:buChar char="Ø"/>
            </a:pPr>
            <a:endParaRPr lang="en-US" altLang="zh-CN" sz="2400" dirty="0" smtClean="0">
              <a:latin typeface="+mn-ea"/>
            </a:endParaRPr>
          </a:p>
          <a:p>
            <a:pPr marL="0" indent="0" algn="just" eaLnBrk="1" hangingPunct="1">
              <a:lnSpc>
                <a:spcPct val="100000"/>
              </a:lnSpc>
              <a:buNone/>
            </a:pPr>
            <a:endParaRPr lang="en-US" altLang="zh-CN" sz="2400" dirty="0">
              <a:latin typeface="+mn-ea"/>
            </a:endParaRPr>
          </a:p>
          <a:p>
            <a:pPr marL="0" indent="0" algn="just" eaLnBrk="1" hangingPunct="1">
              <a:lnSpc>
                <a:spcPct val="100000"/>
              </a:lnSpc>
              <a:buNone/>
            </a:pPr>
            <a:r>
              <a:rPr lang="en-US" altLang="zh-CN" sz="2400" dirty="0" smtClean="0">
                <a:latin typeface="+mn-ea"/>
              </a:rPr>
              <a:t> </a:t>
            </a:r>
          </a:p>
          <a:p>
            <a:pPr marL="0" indent="0" algn="just" eaLnBrk="1" hangingPunct="1">
              <a:lnSpc>
                <a:spcPct val="110000"/>
              </a:lnSpc>
              <a:buNone/>
            </a:pPr>
            <a:r>
              <a:rPr lang="en-US" altLang="zh-CN" sz="2400" dirty="0" smtClean="0">
                <a:latin typeface="+mn-ea"/>
              </a:rPr>
              <a:t> </a:t>
            </a:r>
            <a:endParaRPr lang="en-US" altLang="zh-CN" dirty="0" smtClean="0">
              <a:latin typeface="+mn-ea"/>
            </a:endParaRPr>
          </a:p>
        </p:txBody>
      </p:sp>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sp>
        <p:nvSpPr>
          <p:cNvPr id="7" name="Text Box 9"/>
          <p:cNvSpPr txBox="1">
            <a:spLocks noChangeArrowheads="1"/>
          </p:cNvSpPr>
          <p:nvPr/>
        </p:nvSpPr>
        <p:spPr bwMode="auto">
          <a:xfrm>
            <a:off x="174261" y="5626000"/>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r>
              <a:rPr lang="zh-CN" altLang="en-US" sz="2400" dirty="0">
                <a:solidFill>
                  <a:prstClr val="black"/>
                </a:solidFill>
              </a:rPr>
              <a:t>：</a:t>
            </a:r>
          </a:p>
        </p:txBody>
      </p:sp>
      <p:sp>
        <p:nvSpPr>
          <p:cNvPr id="8" name="Text Box 8"/>
          <p:cNvSpPr txBox="1">
            <a:spLocks noChangeArrowheads="1"/>
          </p:cNvSpPr>
          <p:nvPr/>
        </p:nvSpPr>
        <p:spPr bwMode="auto">
          <a:xfrm>
            <a:off x="1070120" y="5567761"/>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a:solidFill>
                  <a:srgbClr val="0563C1"/>
                </a:solidFill>
                <a:latin typeface="宋体"/>
              </a:rPr>
              <a:t>她怎么看起来显得比我光鲜呢？ </a:t>
            </a:r>
            <a:r>
              <a:rPr lang="zh-CN" altLang="en-US" sz="2400" dirty="0" smtClean="0">
                <a:solidFill>
                  <a:srgbClr val="0563C1"/>
                </a:solidFill>
                <a:latin typeface="宋体"/>
              </a:rPr>
              <a:t> </a:t>
            </a:r>
            <a:endParaRPr lang="zh-CN" altLang="en-US" sz="2400" dirty="0">
              <a:solidFill>
                <a:srgbClr val="0563C1"/>
              </a:solidFill>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3483" y="4957018"/>
            <a:ext cx="2381250" cy="1860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7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1" name="Rectangle 18"/>
          <p:cNvSpPr>
            <a:spLocks noChangeArrowheads="1"/>
          </p:cNvSpPr>
          <p:nvPr/>
        </p:nvSpPr>
        <p:spPr bwMode="auto">
          <a:xfrm>
            <a:off x="250825" y="1484784"/>
            <a:ext cx="62642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0" algn="l"/>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0" algn="l"/>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0" algn="l"/>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0" algn="l"/>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0" algn="l"/>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lang="en-US" altLang="zh-CN" sz="2600" b="1" dirty="0">
                <a:solidFill>
                  <a:schemeClr val="tx1"/>
                </a:solidFill>
                <a:latin typeface="Century Gothic" pitchFamily="34" charset="0"/>
              </a:rPr>
              <a:t>1. Money is the root of all evil.</a:t>
            </a:r>
          </a:p>
        </p:txBody>
      </p:sp>
      <p:pic>
        <p:nvPicPr>
          <p:cNvPr id="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标题 2"/>
          <p:cNvSpPr>
            <a:spLocks noGrp="1"/>
          </p:cNvSpPr>
          <p:nvPr>
            <p:ph type="title"/>
          </p:nvPr>
        </p:nvSpPr>
        <p:spPr>
          <a:xfrm>
            <a:off x="1969617" y="131446"/>
            <a:ext cx="6779096" cy="1143000"/>
          </a:xfrm>
        </p:spPr>
        <p:txBody>
          <a:bodyPr>
            <a:normAutofit/>
          </a:bodyPr>
          <a:lstStyle/>
          <a:p>
            <a:pPr algn="l"/>
            <a:r>
              <a:rPr lang="en-US" altLang="zh-CN" sz="4800" b="1" dirty="0" smtClean="0">
                <a:solidFill>
                  <a:srgbClr val="DDFFDD"/>
                </a:solidFill>
              </a:rPr>
              <a:t>Warm-up</a:t>
            </a:r>
            <a:endParaRPr lang="zh-CN" altLang="en-US" sz="4800" b="1" dirty="0">
              <a:solidFill>
                <a:srgbClr val="DDFFDD"/>
              </a:solidFill>
            </a:endParaRPr>
          </a:p>
        </p:txBody>
      </p:sp>
      <p:pic>
        <p:nvPicPr>
          <p:cNvPr id="1331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224744"/>
            <a:ext cx="7920880"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574544" y="2276872"/>
            <a:ext cx="5922903" cy="523220"/>
          </a:xfrm>
          <a:prstGeom prst="rect">
            <a:avLst/>
          </a:prstGeom>
        </p:spPr>
        <p:txBody>
          <a:bodyPr wrap="none">
            <a:spAutoFit/>
          </a:bodyPr>
          <a:lstStyle/>
          <a:p>
            <a:r>
              <a:rPr lang="en-US" altLang="zh-CN" sz="2800" dirty="0" smtClean="0">
                <a:solidFill>
                  <a:schemeClr val="bg1"/>
                </a:solidFill>
              </a:rPr>
              <a:t>The love of money </a:t>
            </a:r>
            <a:r>
              <a:rPr lang="en-US" altLang="zh-CN" sz="2800" dirty="0">
                <a:solidFill>
                  <a:schemeClr val="bg1"/>
                </a:solidFill>
              </a:rPr>
              <a:t>is the root of all evil.</a:t>
            </a:r>
          </a:p>
        </p:txBody>
      </p:sp>
      <p:sp>
        <p:nvSpPr>
          <p:cNvPr id="19" name="矩形 18"/>
          <p:cNvSpPr/>
          <p:nvPr/>
        </p:nvSpPr>
        <p:spPr>
          <a:xfrm>
            <a:off x="1628822" y="5877988"/>
            <a:ext cx="5886355" cy="523220"/>
          </a:xfrm>
          <a:prstGeom prst="rect">
            <a:avLst/>
          </a:prstGeom>
        </p:spPr>
        <p:txBody>
          <a:bodyPr wrap="none">
            <a:spAutoFit/>
          </a:bodyPr>
          <a:lstStyle/>
          <a:p>
            <a:r>
              <a:rPr lang="en-US" altLang="zh-CN" sz="2800" dirty="0" smtClean="0">
                <a:solidFill>
                  <a:schemeClr val="bg1"/>
                </a:solidFill>
              </a:rPr>
              <a:t>The lack of money </a:t>
            </a:r>
            <a:r>
              <a:rPr lang="en-US" altLang="zh-CN" sz="2800" dirty="0">
                <a:solidFill>
                  <a:schemeClr val="bg1"/>
                </a:solidFill>
              </a:rPr>
              <a:t>is the root of all evil.</a:t>
            </a:r>
          </a:p>
        </p:txBody>
      </p:sp>
    </p:spTree>
    <p:extLst>
      <p:ext uri="{BB962C8B-B14F-4D97-AF65-F5344CB8AC3E}">
        <p14:creationId xmlns:p14="http://schemas.microsoft.com/office/powerpoint/2010/main" val="407526110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99343" y="1448780"/>
            <a:ext cx="8728348"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a:buSzPct val="120000"/>
              <a:buNone/>
            </a:pPr>
            <a:r>
              <a:rPr lang="en-US" altLang="en-US" sz="3200" b="1" dirty="0" smtClean="0">
                <a:ea typeface="宋体" panose="02010600030101010101" pitchFamily="2" charset="-122"/>
              </a:rPr>
              <a:t>flashy</a:t>
            </a:r>
            <a:r>
              <a:rPr lang="en-US" altLang="zh-CN" sz="3200" dirty="0" smtClean="0"/>
              <a:t> </a:t>
            </a:r>
            <a:r>
              <a:rPr lang="en-US" altLang="zh-CN" dirty="0" smtClean="0"/>
              <a:t>     </a:t>
            </a:r>
            <a:r>
              <a:rPr lang="en-US" altLang="zh-CN" sz="2800" i="1" dirty="0" smtClean="0">
                <a:solidFill>
                  <a:srgbClr val="990000"/>
                </a:solidFill>
                <a:latin typeface="Arial Unicode MS" panose="020B0604020202020204" pitchFamily="34" charset="-122"/>
                <a:ea typeface="Arial Unicode MS" panose="020B0604020202020204" pitchFamily="34" charset="-122"/>
                <a:cs typeface="Arial Unicode MS" panose="020B0604020202020204" pitchFamily="34" charset="-122"/>
              </a:rPr>
              <a:t>a. </a:t>
            </a:r>
            <a:r>
              <a:rPr lang="en-US" altLang="en-US" sz="2800" dirty="0">
                <a:latin typeface="Arial Unicode MS" panose="020B0604020202020204" pitchFamily="34" charset="-122"/>
                <a:ea typeface="Arial Unicode MS" panose="020B0604020202020204" pitchFamily="34" charset="-122"/>
                <a:cs typeface="Arial Unicode MS" panose="020B0604020202020204" pitchFamily="34" charset="-122"/>
              </a:rPr>
              <a:t>fashionable and noticeable, but in a somewhat vulgar way. </a:t>
            </a:r>
            <a:r>
              <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rPr>
              <a:t>华而不实</a:t>
            </a:r>
            <a:r>
              <a:rPr lang="zh-CN" altLang="en-US" sz="2400" dirty="0" smtClean="0">
                <a:latin typeface="Arial Unicode MS" panose="020B0604020202020204" pitchFamily="34" charset="-122"/>
                <a:ea typeface="Arial Unicode MS" panose="020B0604020202020204" pitchFamily="34" charset="-122"/>
                <a:cs typeface="Arial Unicode MS" panose="020B0604020202020204" pitchFamily="34" charset="-122"/>
              </a:rPr>
              <a:t>的</a:t>
            </a:r>
            <a:r>
              <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2400" dirty="0" smtClean="0">
                <a:latin typeface="Arial Unicode MS" panose="020B0604020202020204" pitchFamily="34" charset="-122"/>
                <a:ea typeface="Arial Unicode MS" panose="020B0604020202020204" pitchFamily="34" charset="-122"/>
                <a:cs typeface="Arial Unicode MS" panose="020B0604020202020204" pitchFamily="34" charset="-122"/>
              </a:rPr>
              <a:t>华丽</a:t>
            </a:r>
            <a:r>
              <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rPr>
              <a:t>的</a:t>
            </a:r>
            <a:endParaRPr lang="en-US" altLang="zh-CN" sz="24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180975" indent="-179388" algn="just">
              <a:buSzPct val="120000"/>
              <a:buNone/>
            </a:pPr>
            <a:r>
              <a:rPr lang="en-US" altLang="zh-CN" sz="2800" i="1" dirty="0" smtClean="0">
                <a:latin typeface="Times New Roman" panose="02020603050405020304" pitchFamily="18" charset="0"/>
                <a:cs typeface="Times New Roman" panose="02020603050405020304" pitchFamily="18" charset="0"/>
              </a:rPr>
              <a:t>e.g</a:t>
            </a:r>
            <a:r>
              <a:rPr lang="en-US" altLang="zh-CN" sz="2800" dirty="0" smtClean="0">
                <a:latin typeface="Times New Roman" panose="02020603050405020304" pitchFamily="18" charset="0"/>
                <a:cs typeface="Times New Roman" panose="02020603050405020304" pitchFamily="18" charset="0"/>
              </a:rPr>
              <a:t>. </a:t>
            </a:r>
          </a:p>
          <a:p>
            <a:pPr marL="450850" indent="-450850" algn="just" eaLnBrk="1" hangingPunct="1">
              <a:lnSpc>
                <a:spcPct val="100000"/>
              </a:lnSpc>
              <a:buSzPct val="100000"/>
              <a:buNone/>
            </a:pPr>
            <a:r>
              <a:rPr lang="en-US" altLang="zh-CN" sz="2800" dirty="0" smtClean="0">
                <a:latin typeface="Times New Roman" panose="02020603050405020304" pitchFamily="18" charset="0"/>
                <a:cs typeface="Times New Roman" panose="02020603050405020304" pitchFamily="18" charset="0"/>
              </a:rPr>
              <a:t>1. 	Because of the growing numbers of rich individuals, large houses and </a:t>
            </a:r>
            <a:r>
              <a:rPr lang="en-US" altLang="zh-CN" sz="2800" b="1" dirty="0" smtClean="0">
                <a:latin typeface="Times New Roman" panose="02020603050405020304" pitchFamily="18" charset="0"/>
                <a:cs typeface="Times New Roman" panose="02020603050405020304" pitchFamily="18" charset="0"/>
              </a:rPr>
              <a:t>flashy</a:t>
            </a:r>
            <a:r>
              <a:rPr lang="en-US" altLang="zh-CN" sz="2800" dirty="0" smtClean="0">
                <a:latin typeface="Times New Roman" panose="02020603050405020304" pitchFamily="18" charset="0"/>
                <a:cs typeface="Times New Roman" panose="02020603050405020304" pitchFamily="18" charset="0"/>
              </a:rPr>
              <a:t> cars are no longer a sufficient demonstration of wealth.</a:t>
            </a:r>
          </a:p>
          <a:p>
            <a:pPr marL="180975" indent="-179388" algn="just" eaLnBrk="1" hangingPunct="1">
              <a:lnSpc>
                <a:spcPct val="100000"/>
              </a:lnSpc>
              <a:buSzPct val="120000"/>
              <a:buFont typeface="Arial" panose="020B0604020202020204" pitchFamily="34" charset="0"/>
              <a:buNone/>
            </a:pPr>
            <a:r>
              <a:rPr lang="en-US" altLang="zh-CN" sz="2400" dirty="0" smtClean="0">
                <a:solidFill>
                  <a:schemeClr val="hlink"/>
                </a:solidFill>
                <a:latin typeface="Times New Roman" panose="02020603050405020304" pitchFamily="18" charset="0"/>
                <a:cs typeface="Times New Roman" panose="02020603050405020304" pitchFamily="18" charset="0"/>
              </a:rPr>
              <a:t>     </a:t>
            </a:r>
            <a:r>
              <a:rPr lang="zh-CN" altLang="zh-CN" sz="2400" dirty="0" smtClean="0">
                <a:solidFill>
                  <a:schemeClr val="hlink"/>
                </a:solidFill>
                <a:latin typeface="Times New Roman" panose="02020603050405020304" pitchFamily="18" charset="0"/>
                <a:cs typeface="Times New Roman" panose="02020603050405020304" pitchFamily="18" charset="0"/>
              </a:rPr>
              <a:t>由于有钱人越来越多，豪宅名车已经不足以展示财富了</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marL="450850" indent="-450850" algn="just">
              <a:buSzPct val="100000"/>
              <a:buNone/>
            </a:pPr>
            <a:r>
              <a:rPr lang="en-US" altLang="zh-CN" sz="2800" dirty="0" smtClean="0">
                <a:latin typeface="Times New Roman" panose="02020603050405020304" pitchFamily="18" charset="0"/>
                <a:cs typeface="Times New Roman" panose="02020603050405020304" pitchFamily="18" charset="0"/>
              </a:rPr>
              <a:t>2. Maybe </a:t>
            </a:r>
            <a:r>
              <a:rPr lang="en-US" altLang="zh-CN" sz="2800" dirty="0">
                <a:latin typeface="Times New Roman" panose="02020603050405020304" pitchFamily="18" charset="0"/>
                <a:cs typeface="Times New Roman" panose="02020603050405020304" pitchFamily="18" charset="0"/>
              </a:rPr>
              <a:t>your friend is really impressed when he sees someone wearing a </a:t>
            </a:r>
            <a:r>
              <a:rPr lang="en-US" altLang="zh-CN" sz="2800" b="1" dirty="0">
                <a:latin typeface="Times New Roman" panose="02020603050405020304" pitchFamily="18" charset="0"/>
                <a:cs typeface="Times New Roman" panose="02020603050405020304" pitchFamily="18" charset="0"/>
              </a:rPr>
              <a:t>flashy</a:t>
            </a:r>
            <a:r>
              <a:rPr lang="en-US" altLang="zh-CN" sz="2800" dirty="0">
                <a:latin typeface="Times New Roman" panose="02020603050405020304" pitchFamily="18" charset="0"/>
                <a:cs typeface="Times New Roman" panose="02020603050405020304" pitchFamily="18" charset="0"/>
              </a:rPr>
              <a:t> watch – but you think that person shouldn’t splash money around.</a:t>
            </a:r>
            <a:r>
              <a:rPr lang="zh-CN" altLang="en-US" sz="2400" dirty="0" smtClean="0">
                <a:solidFill>
                  <a:schemeClr val="hlink"/>
                </a:solidFill>
                <a:latin typeface="Times New Roman" panose="02020603050405020304" pitchFamily="18" charset="0"/>
                <a:cs typeface="Times New Roman" panose="02020603050405020304" pitchFamily="18" charset="0"/>
              </a:rPr>
              <a:t>   </a:t>
            </a:r>
            <a:r>
              <a:rPr lang="zh-CN" altLang="en-US" sz="2400" dirty="0" smtClean="0">
                <a:solidFill>
                  <a:schemeClr val="hlink"/>
                </a:solidFill>
              </a:rPr>
              <a:t>  </a:t>
            </a:r>
          </a:p>
          <a:p>
            <a:pPr marL="180975" indent="-179388" algn="just" eaLnBrk="1" hangingPunct="1">
              <a:lnSpc>
                <a:spcPct val="100000"/>
              </a:lnSpc>
              <a:buSzPct val="120000"/>
              <a:buFont typeface="Arial" panose="020B0604020202020204" pitchFamily="34" charset="0"/>
              <a:buNone/>
            </a:pPr>
            <a:r>
              <a:rPr lang="en-US" altLang="zh-CN" sz="2800" b="1" dirty="0" smtClean="0">
                <a:solidFill>
                  <a:schemeClr val="accent6">
                    <a:lumMod val="50000"/>
                  </a:schemeClr>
                </a:solidFill>
              </a:rPr>
              <a:t>See also: </a:t>
            </a:r>
            <a:r>
              <a:rPr lang="en-US" altLang="zh-CN" sz="2800" b="1" dirty="0" smtClean="0">
                <a:hlinkClick r:id="rId2" action="ppaction://hlinksldjump"/>
              </a:rPr>
              <a:t>flash</a:t>
            </a:r>
            <a:endParaRPr lang="en-US" altLang="zh-CN" sz="28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3" cstate="print"/>
          <a:stretch>
            <a:fillRect/>
          </a:stretch>
        </p:blipFill>
        <p:spPr>
          <a:xfrm>
            <a:off x="1331640" y="1628800"/>
            <a:ext cx="792088" cy="360040"/>
          </a:xfrm>
          <a:prstGeom prst="rect">
            <a:avLst/>
          </a:prstGeom>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9844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7"/>
          <p:cNvSpPr>
            <a:spLocks noGrp="1"/>
          </p:cNvSpPr>
          <p:nvPr>
            <p:ph type="title" idx="4294967295"/>
          </p:nvPr>
        </p:nvSpPr>
        <p:spPr>
          <a:xfrm>
            <a:off x="-92701" y="1363732"/>
            <a:ext cx="2736999" cy="619394"/>
          </a:xfrm>
        </p:spPr>
        <p:txBody>
          <a:bodyPr>
            <a:normAutofit fontScale="90000"/>
          </a:bodyPr>
          <a:lstStyle/>
          <a:p>
            <a:pPr eaLnBrk="1" hangingPunct="1"/>
            <a:r>
              <a:rPr lang="en-US" altLang="zh-CN" sz="4000" b="1" dirty="0" smtClean="0"/>
              <a:t>distinctive</a:t>
            </a:r>
          </a:p>
        </p:txBody>
      </p:sp>
      <p:sp>
        <p:nvSpPr>
          <p:cNvPr id="232477" name="Rectangle 29"/>
          <p:cNvSpPr>
            <a:spLocks noChangeArrowheads="1"/>
          </p:cNvSpPr>
          <p:nvPr/>
        </p:nvSpPr>
        <p:spPr bwMode="auto">
          <a:xfrm>
            <a:off x="2339752" y="1367018"/>
            <a:ext cx="68042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622300" indent="-6223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marL="623888" indent="-623888" eaLnBrk="1" hangingPunct="1">
              <a:spcBef>
                <a:spcPct val="0"/>
              </a:spcBef>
            </a:pPr>
            <a:r>
              <a:rPr kumimoji="0" lang="en-US" altLang="zh-CN" sz="2400" i="1" dirty="0">
                <a:solidFill>
                  <a:schemeClr val="tx1"/>
                </a:solidFill>
                <a:latin typeface="Century Gothic" pitchFamily="34" charset="0"/>
              </a:rPr>
              <a:t>adj.</a:t>
            </a:r>
            <a:r>
              <a:rPr kumimoji="0" lang="en-US" altLang="zh-CN" sz="2400" dirty="0">
                <a:solidFill>
                  <a:schemeClr val="tx1"/>
                </a:solidFill>
                <a:latin typeface="Century Gothic" pitchFamily="34" charset="0"/>
              </a:rPr>
              <a:t> easy to recognize because of being different from other people or things of the same type</a:t>
            </a:r>
          </a:p>
        </p:txBody>
      </p:sp>
      <p:sp>
        <p:nvSpPr>
          <p:cNvPr id="903203" name="Rectangle 35"/>
          <p:cNvSpPr>
            <a:spLocks noChangeArrowheads="1"/>
          </p:cNvSpPr>
          <p:nvPr/>
        </p:nvSpPr>
        <p:spPr bwMode="auto">
          <a:xfrm>
            <a:off x="179512" y="2602270"/>
            <a:ext cx="882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chemeClr val="tx1"/>
                </a:solidFill>
                <a:latin typeface="Century Gothic" pitchFamily="34" charset="0"/>
              </a:rPr>
              <a:t>Complete the sentences with the words in the column.</a:t>
            </a:r>
          </a:p>
        </p:txBody>
      </p:sp>
      <p:sp>
        <p:nvSpPr>
          <p:cNvPr id="232478" name="Text Box 30"/>
          <p:cNvSpPr txBox="1">
            <a:spLocks noChangeArrowheads="1"/>
          </p:cNvSpPr>
          <p:nvPr/>
        </p:nvSpPr>
        <p:spPr bwMode="auto">
          <a:xfrm>
            <a:off x="249464" y="3957057"/>
            <a:ext cx="8893175"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We should make a ___________ between right and wrong. </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A ___________ outfit intended to identify those who wear it as members of a specific group.</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They were classified into two _____________ groups.</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The choir was (singing) ___________ out of tune in places.</a:t>
            </a:r>
          </a:p>
        </p:txBody>
      </p:sp>
      <p:sp>
        <p:nvSpPr>
          <p:cNvPr id="903205" name="Rectangle 37"/>
          <p:cNvSpPr>
            <a:spLocks noChangeArrowheads="1"/>
          </p:cNvSpPr>
          <p:nvPr/>
        </p:nvSpPr>
        <p:spPr bwMode="auto">
          <a:xfrm>
            <a:off x="3563888" y="3908425"/>
            <a:ext cx="16930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rgbClr val="0066CC"/>
                </a:solidFill>
                <a:latin typeface="Century Gothic" pitchFamily="34" charset="0"/>
              </a:rPr>
              <a:t>distinction</a:t>
            </a:r>
          </a:p>
        </p:txBody>
      </p:sp>
      <p:sp>
        <p:nvSpPr>
          <p:cNvPr id="903209" name="AutoShape 41"/>
          <p:cNvSpPr>
            <a:spLocks noChangeArrowheads="1"/>
          </p:cNvSpPr>
          <p:nvPr/>
        </p:nvSpPr>
        <p:spPr bwMode="auto">
          <a:xfrm>
            <a:off x="827088" y="3187700"/>
            <a:ext cx="7488237" cy="720725"/>
          </a:xfrm>
          <a:prstGeom prst="roundRect">
            <a:avLst>
              <a:gd name="adj" fmla="val 16667"/>
            </a:avLst>
          </a:prstGeom>
          <a:solidFill>
            <a:schemeClr val="accent3">
              <a:lumMod val="20000"/>
              <a:lumOff val="80000"/>
            </a:schemeClr>
          </a:solidFill>
          <a:ln w="9525">
            <a:solidFill>
              <a:schemeClr val="tx1"/>
            </a:solidFill>
            <a:round/>
            <a:headEnd/>
            <a:tailEnd/>
          </a:ln>
        </p:spPr>
        <p:txBody>
          <a:bodyPr wrap="none"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300">
                <a:solidFill>
                  <a:schemeClr val="tx1"/>
                </a:solidFill>
                <a:latin typeface="Century Gothic" pitchFamily="34" charset="0"/>
              </a:rPr>
              <a:t> distinct          distinctly       distinction      distinctive</a:t>
            </a:r>
          </a:p>
        </p:txBody>
      </p:sp>
      <p:sp>
        <p:nvSpPr>
          <p:cNvPr id="903211" name="Rectangle 43"/>
          <p:cNvSpPr>
            <a:spLocks noChangeArrowheads="1"/>
          </p:cNvSpPr>
          <p:nvPr/>
        </p:nvSpPr>
        <p:spPr bwMode="auto">
          <a:xfrm>
            <a:off x="967310" y="4772025"/>
            <a:ext cx="1681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rgbClr val="0066CC"/>
                </a:solidFill>
                <a:latin typeface="Century Gothic" pitchFamily="34" charset="0"/>
              </a:rPr>
              <a:t>distinctive</a:t>
            </a:r>
          </a:p>
        </p:txBody>
      </p:sp>
      <p:sp>
        <p:nvSpPr>
          <p:cNvPr id="903212" name="Rectangle 44"/>
          <p:cNvSpPr>
            <a:spLocks noChangeArrowheads="1"/>
          </p:cNvSpPr>
          <p:nvPr/>
        </p:nvSpPr>
        <p:spPr bwMode="auto">
          <a:xfrm>
            <a:off x="5359165" y="5699706"/>
            <a:ext cx="1237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rgbClr val="0066CC"/>
                </a:solidFill>
                <a:latin typeface="Century Gothic" pitchFamily="34" charset="0"/>
              </a:rPr>
              <a:t>distinct</a:t>
            </a:r>
          </a:p>
        </p:txBody>
      </p:sp>
      <p:sp>
        <p:nvSpPr>
          <p:cNvPr id="903214" name="Rectangle 46"/>
          <p:cNvSpPr>
            <a:spLocks noChangeArrowheads="1"/>
          </p:cNvSpPr>
          <p:nvPr/>
        </p:nvSpPr>
        <p:spPr bwMode="auto">
          <a:xfrm>
            <a:off x="4197349" y="6191250"/>
            <a:ext cx="1489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rgbClr val="0066CC"/>
                </a:solidFill>
                <a:latin typeface="Century Gothic" pitchFamily="34" charset="0"/>
              </a:rPr>
              <a:t>distinctly</a:t>
            </a:r>
            <a:endParaRPr kumimoji="0" lang="zh-CN" altLang="en-US" sz="2400" b="1" dirty="0">
              <a:solidFill>
                <a:srgbClr val="0066CC"/>
              </a:solidFill>
              <a:latin typeface="Century Gothic" pitchFamily="34" charset="0"/>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1548680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animEffect transition="in" filter="wipe(left)">
                                      <p:cBhvr>
                                        <p:cTn id="7" dur="500"/>
                                        <p:tgtEl>
                                          <p:spTgt spid="2324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0320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0320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247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03205"/>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0321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0321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03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903203" grpId="0"/>
      <p:bldP spid="232478" grpId="0"/>
      <p:bldP spid="903205" grpId="0"/>
      <p:bldP spid="903209" grpId="0" animBg="1"/>
      <p:bldP spid="903211" grpId="0"/>
      <p:bldP spid="903212" grpId="0"/>
      <p:bldP spid="9032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876256" y="3933056"/>
            <a:ext cx="2232248" cy="2606908"/>
          </a:xfrm>
          <a:prstGeom prst="rect">
            <a:avLst/>
          </a:prstGeom>
        </p:spPr>
      </p:pic>
      <p:sp>
        <p:nvSpPr>
          <p:cNvPr id="57349" name="Rectangle 27"/>
          <p:cNvSpPr>
            <a:spLocks noGrp="1"/>
          </p:cNvSpPr>
          <p:nvPr>
            <p:ph type="title" idx="4294967295"/>
          </p:nvPr>
        </p:nvSpPr>
        <p:spPr>
          <a:xfrm>
            <a:off x="0" y="1196752"/>
            <a:ext cx="1980406" cy="831850"/>
          </a:xfrm>
        </p:spPr>
        <p:txBody>
          <a:bodyPr/>
          <a:lstStyle/>
          <a:p>
            <a:pPr eaLnBrk="1" hangingPunct="1"/>
            <a:r>
              <a:rPr lang="zh-CN" altLang="en-US" dirty="0" smtClean="0"/>
              <a:t>p</a:t>
            </a:r>
            <a:r>
              <a:rPr lang="zh-CN" altLang="zh-CN" dirty="0" smtClean="0"/>
              <a:t>rone</a:t>
            </a:r>
            <a:endParaRPr lang="en-US" altLang="zh-CN" i="1" dirty="0" smtClean="0"/>
          </a:p>
        </p:txBody>
      </p:sp>
      <p:sp>
        <p:nvSpPr>
          <p:cNvPr id="232477" name="Rectangle 29"/>
          <p:cNvSpPr>
            <a:spLocks noChangeArrowheads="1"/>
          </p:cNvSpPr>
          <p:nvPr/>
        </p:nvSpPr>
        <p:spPr bwMode="auto">
          <a:xfrm>
            <a:off x="1763688" y="1378377"/>
            <a:ext cx="6985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622300" indent="-6223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dirty="0">
                <a:solidFill>
                  <a:schemeClr val="tx1"/>
                </a:solidFill>
                <a:latin typeface="Century Gothic" pitchFamily="34" charset="0"/>
              </a:rPr>
              <a:t>adj.</a:t>
            </a:r>
            <a:r>
              <a:rPr kumimoji="0" lang="en-US" altLang="zh-CN" sz="2400" dirty="0">
                <a:solidFill>
                  <a:schemeClr val="tx1"/>
                </a:solidFill>
                <a:latin typeface="Century Gothic" pitchFamily="34" charset="0"/>
              </a:rPr>
              <a:t> likely to do something or be affected by something, especially something bad</a:t>
            </a:r>
          </a:p>
        </p:txBody>
      </p:sp>
      <p:sp>
        <p:nvSpPr>
          <p:cNvPr id="232478" name="Text Box 30"/>
          <p:cNvSpPr txBox="1">
            <a:spLocks noChangeArrowheads="1"/>
          </p:cNvSpPr>
          <p:nvPr/>
        </p:nvSpPr>
        <p:spPr bwMode="auto">
          <a:xfrm>
            <a:off x="323850" y="2708275"/>
            <a:ext cx="842486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When are people more </a:t>
            </a:r>
            <a:r>
              <a:rPr kumimoji="0" lang="en-US" altLang="zh-CN" sz="2400" b="1" dirty="0">
                <a:solidFill>
                  <a:srgbClr val="993300"/>
                </a:solidFill>
                <a:latin typeface="Century Gothic" pitchFamily="34" charset="0"/>
              </a:rPr>
              <a:t>prone to</a:t>
            </a:r>
            <a:r>
              <a:rPr kumimoji="0" lang="en-US" altLang="zh-CN" sz="2400" dirty="0">
                <a:solidFill>
                  <a:srgbClr val="993300"/>
                </a:solidFill>
                <a:latin typeface="Century Gothic" pitchFamily="34" charset="0"/>
              </a:rPr>
              <a:t> </a:t>
            </a:r>
            <a:r>
              <a:rPr kumimoji="0" lang="en-US" altLang="zh-CN" sz="2400" dirty="0" smtClean="0">
                <a:solidFill>
                  <a:srgbClr val="993300"/>
                </a:solidFill>
                <a:latin typeface="Century Gothic" pitchFamily="34" charset="0"/>
              </a:rPr>
              <a:t>making </a:t>
            </a:r>
            <a:r>
              <a:rPr kumimoji="0" lang="en-US" altLang="zh-CN" sz="2400" dirty="0">
                <a:solidFill>
                  <a:srgbClr val="993300"/>
                </a:solidFill>
                <a:latin typeface="Century Gothic" pitchFamily="34" charset="0"/>
              </a:rPr>
              <a:t>mistakes</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a:solidFill>
                  <a:srgbClr val="0066CC"/>
                </a:solidFill>
                <a:latin typeface="Century Gothic" pitchFamily="34" charset="0"/>
              </a:rPr>
              <a:t>People are more prone to </a:t>
            </a:r>
            <a:r>
              <a:rPr kumimoji="0" lang="en-US" altLang="zh-CN" sz="2400" dirty="0" smtClean="0">
                <a:solidFill>
                  <a:srgbClr val="0066CC"/>
                </a:solidFill>
                <a:latin typeface="Century Gothic" pitchFamily="34" charset="0"/>
              </a:rPr>
              <a:t>making </a:t>
            </a:r>
            <a:r>
              <a:rPr kumimoji="0" lang="en-US" altLang="zh-CN" sz="2400" dirty="0">
                <a:solidFill>
                  <a:srgbClr val="0066CC"/>
                </a:solidFill>
                <a:latin typeface="Century Gothic" pitchFamily="34" charset="0"/>
              </a:rPr>
              <a:t>mistakes when they are tired.</a:t>
            </a:r>
          </a:p>
          <a:p>
            <a:pPr eaLnBrk="1" hangingPunct="1">
              <a:lnSpc>
                <a:spcPct val="110000"/>
              </a:lnSpc>
              <a:spcBef>
                <a:spcPct val="20000"/>
              </a:spcBef>
            </a:pPr>
            <a:r>
              <a:rPr kumimoji="0" lang="en-US" altLang="zh-CN" sz="2400" dirty="0">
                <a:solidFill>
                  <a:schemeClr val="tx1"/>
                </a:solidFill>
                <a:latin typeface="Century Gothic" pitchFamily="34" charset="0"/>
              </a:rPr>
              <a:t>2. Which region is </a:t>
            </a:r>
            <a:r>
              <a:rPr kumimoji="0" lang="en-US" altLang="zh-CN" sz="2400" b="1" dirty="0">
                <a:solidFill>
                  <a:srgbClr val="993300"/>
                </a:solidFill>
                <a:latin typeface="Century Gothic" pitchFamily="34" charset="0"/>
              </a:rPr>
              <a:t>prone to </a:t>
            </a:r>
            <a:r>
              <a:rPr kumimoji="0" lang="en-US" altLang="zh-CN" sz="2400" dirty="0">
                <a:solidFill>
                  <a:srgbClr val="993300"/>
                </a:solidFill>
                <a:latin typeface="Century Gothic" pitchFamily="34" charset="0"/>
              </a:rPr>
              <a:t>earthquakes</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lnSpc>
                <a:spcPct val="110000"/>
              </a:lnSpc>
              <a:spcBef>
                <a:spcPct val="20000"/>
              </a:spcBef>
            </a:pPr>
            <a:r>
              <a:rPr kumimoji="0" lang="en-US" altLang="zh-CN" sz="2400" dirty="0">
                <a:latin typeface="Century Gothic" pitchFamily="34" charset="0"/>
              </a:rPr>
              <a:t>	</a:t>
            </a:r>
            <a:r>
              <a:rPr kumimoji="0" lang="en-US" altLang="zh-CN" sz="2400" dirty="0">
                <a:solidFill>
                  <a:srgbClr val="0066CC"/>
                </a:solidFill>
                <a:latin typeface="Century Gothic" pitchFamily="34" charset="0"/>
              </a:rPr>
              <a:t>The costal region is prone to earthquakes.</a:t>
            </a:r>
          </a:p>
          <a:p>
            <a:pPr eaLnBrk="1" hangingPunct="1">
              <a:lnSpc>
                <a:spcPct val="110000"/>
              </a:lnSpc>
              <a:spcBef>
                <a:spcPct val="20000"/>
              </a:spcBef>
            </a:pPr>
            <a:r>
              <a:rPr kumimoji="0" lang="en-US" altLang="zh-CN" sz="2400" dirty="0">
                <a:solidFill>
                  <a:schemeClr val="tx1"/>
                </a:solidFill>
                <a:latin typeface="Century Gothic" pitchFamily="34" charset="0"/>
              </a:rPr>
              <a:t>3. Which one is more </a:t>
            </a:r>
            <a:r>
              <a:rPr kumimoji="0" lang="en-US" altLang="zh-CN" sz="2400" b="1" dirty="0">
                <a:solidFill>
                  <a:srgbClr val="993300"/>
                </a:solidFill>
                <a:latin typeface="Century Gothic" pitchFamily="34" charset="0"/>
              </a:rPr>
              <a:t>prone to </a:t>
            </a:r>
            <a:r>
              <a:rPr kumimoji="0" lang="en-US" altLang="zh-CN" sz="2400" dirty="0" smtClean="0">
                <a:solidFill>
                  <a:srgbClr val="993300"/>
                </a:solidFill>
                <a:latin typeface="Century Gothic" pitchFamily="34" charset="0"/>
              </a:rPr>
              <a:t>gaining </a:t>
            </a:r>
            <a:r>
              <a:rPr kumimoji="0" lang="en-US" altLang="zh-CN" sz="2400" dirty="0">
                <a:solidFill>
                  <a:srgbClr val="993300"/>
                </a:solidFill>
                <a:latin typeface="Century Gothic" pitchFamily="34" charset="0"/>
              </a:rPr>
              <a:t>weight</a:t>
            </a:r>
            <a:r>
              <a:rPr kumimoji="0" lang="en-US" altLang="zh-CN" sz="2400" dirty="0">
                <a:solidFill>
                  <a:schemeClr val="tx1"/>
                </a:solidFill>
                <a:latin typeface="Century Gothic" pitchFamily="34" charset="0"/>
              </a:rPr>
              <a:t>, </a:t>
            </a:r>
            <a:endParaRPr kumimoji="0" lang="en-US" altLang="zh-CN" sz="2400" dirty="0" smtClean="0">
              <a:solidFill>
                <a:schemeClr val="tx1"/>
              </a:solidFill>
              <a:latin typeface="Century Gothic" pitchFamily="34" charset="0"/>
            </a:endParaRP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smtClean="0">
                <a:solidFill>
                  <a:schemeClr val="tx1"/>
                </a:solidFill>
                <a:latin typeface="Century Gothic" pitchFamily="34" charset="0"/>
              </a:rPr>
              <a:t>   a </a:t>
            </a:r>
            <a:r>
              <a:rPr kumimoji="0" lang="en-US" altLang="zh-CN" sz="2400" dirty="0">
                <a:solidFill>
                  <a:schemeClr val="tx1"/>
                </a:solidFill>
                <a:latin typeface="Century Gothic" pitchFamily="34" charset="0"/>
              </a:rPr>
              <a:t>man or a woman</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lnSpc>
                <a:spcPct val="110000"/>
              </a:lnSpc>
              <a:spcBef>
                <a:spcPct val="20000"/>
              </a:spcBef>
            </a:pPr>
            <a:r>
              <a:rPr kumimoji="0" lang="en-US" altLang="zh-CN" sz="2400" dirty="0">
                <a:solidFill>
                  <a:srgbClr val="0066CC"/>
                </a:solidFill>
                <a:latin typeface="Century Gothic" pitchFamily="34" charset="0"/>
              </a:rPr>
              <a:t>	A woman. </a:t>
            </a:r>
          </a:p>
        </p:txBody>
      </p:sp>
      <p:sp>
        <p:nvSpPr>
          <p:cNvPr id="905224" name="Rectangle 8"/>
          <p:cNvSpPr>
            <a:spLocks noChangeArrowheads="1"/>
          </p:cNvSpPr>
          <p:nvPr/>
        </p:nvSpPr>
        <p:spPr bwMode="auto">
          <a:xfrm>
            <a:off x="323850" y="2205038"/>
            <a:ext cx="799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a:solidFill>
                  <a:schemeClr val="tx1"/>
                </a:solidFill>
                <a:latin typeface="Century Gothic" pitchFamily="34" charset="0"/>
              </a:rPr>
              <a:t>Answer the questions.</a:t>
            </a:r>
          </a:p>
        </p:txBody>
      </p:sp>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1074895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52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247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2478">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78">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2478">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247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32478" grpId="0" build="allAtOnce"/>
      <p:bldP spid="9052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03208" y="1412776"/>
            <a:ext cx="8659282"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eaLnBrk="1" hangingPunct="1">
              <a:lnSpc>
                <a:spcPct val="100000"/>
              </a:lnSpc>
              <a:spcBef>
                <a:spcPct val="15000"/>
              </a:spcBef>
              <a:buSzPct val="120000"/>
              <a:buFont typeface="Arial" panose="020B0604020202020204" pitchFamily="34" charset="0"/>
              <a:buNone/>
              <a:tabLst>
                <a:tab pos="2241550" algn="l"/>
              </a:tabLst>
            </a:pPr>
            <a:r>
              <a:rPr lang="en-US" altLang="en-US" sz="3200" b="1" dirty="0" smtClean="0">
                <a:ea typeface="宋体" panose="02010600030101010101" pitchFamily="2" charset="-122"/>
              </a:rPr>
              <a:t>liable</a:t>
            </a:r>
            <a:r>
              <a:rPr lang="en-US" altLang="zh-CN" sz="3200" b="1" dirty="0" smtClean="0"/>
              <a:t> </a:t>
            </a:r>
            <a:r>
              <a:rPr lang="en-US" altLang="zh-CN" b="1" dirty="0" smtClean="0"/>
              <a:t>           </a:t>
            </a:r>
            <a:r>
              <a:rPr lang="en-US" altLang="zh-CN" sz="2800" i="1" dirty="0" smtClean="0">
                <a:solidFill>
                  <a:srgbClr val="990000"/>
                </a:solidFill>
              </a:rPr>
              <a:t>a.</a:t>
            </a:r>
            <a:r>
              <a:rPr lang="en-US" altLang="zh-CN" i="1" dirty="0" smtClean="0">
                <a:solidFill>
                  <a:schemeClr val="accent2"/>
                </a:solidFill>
              </a:rPr>
              <a:t> </a:t>
            </a:r>
            <a:r>
              <a:rPr lang="en-US" altLang="zh-CN" dirty="0"/>
              <a:t>(</a:t>
            </a:r>
            <a:r>
              <a:rPr lang="en-US" altLang="zh-CN" i="1" dirty="0"/>
              <a:t>never before noun</a:t>
            </a:r>
            <a:r>
              <a:rPr lang="en-US" altLang="zh-CN" dirty="0"/>
              <a:t>) </a:t>
            </a:r>
            <a:r>
              <a:rPr lang="en-US" altLang="en-US" sz="2800" dirty="0" smtClean="0">
                <a:ea typeface="宋体" panose="02010600030101010101" pitchFamily="2" charset="-122"/>
              </a:rPr>
              <a:t>(</a:t>
            </a:r>
            <a:r>
              <a:rPr lang="en-US" altLang="zh-CN" sz="2800" b="1" dirty="0" smtClean="0">
                <a:latin typeface="Times New Roman" panose="02020603050405020304" pitchFamily="18" charset="0"/>
              </a:rPr>
              <a:t>~</a:t>
            </a:r>
            <a:r>
              <a:rPr lang="en-US" altLang="en-US" sz="2800" dirty="0" smtClean="0">
                <a:ea typeface="宋体" panose="02010600030101010101" pitchFamily="2" charset="-122"/>
              </a:rPr>
              <a:t> </a:t>
            </a:r>
            <a:r>
              <a:rPr lang="en-US" altLang="en-US" sz="2800" b="1" dirty="0" smtClean="0">
                <a:ea typeface="宋体" panose="02010600030101010101" pitchFamily="2" charset="-122"/>
              </a:rPr>
              <a:t>to do </a:t>
            </a:r>
            <a:r>
              <a:rPr lang="en-US" altLang="zh-CN" sz="2800" b="1" dirty="0" smtClean="0"/>
              <a:t>sth.</a:t>
            </a:r>
            <a:r>
              <a:rPr lang="en-US" altLang="zh-CN" sz="2800" dirty="0" smtClean="0"/>
              <a:t>)</a:t>
            </a:r>
            <a:r>
              <a:rPr lang="en-US" altLang="zh-CN" sz="2800" i="1" dirty="0" smtClean="0">
                <a:solidFill>
                  <a:schemeClr val="accent2"/>
                </a:solidFill>
              </a:rPr>
              <a:t> </a:t>
            </a:r>
            <a:r>
              <a:rPr lang="en-US" altLang="zh-CN" sz="2800" dirty="0" smtClean="0"/>
              <a:t>likely</a:t>
            </a:r>
            <a:r>
              <a:rPr lang="en-US" altLang="en-US" sz="2800" dirty="0" smtClean="0">
                <a:ea typeface="宋体" panose="02010600030101010101" pitchFamily="2" charset="-122"/>
              </a:rPr>
              <a:t> to do sth</a:t>
            </a:r>
            <a:r>
              <a:rPr lang="en-US" altLang="zh-CN" sz="2800" dirty="0" smtClean="0"/>
              <a:t>.</a:t>
            </a:r>
            <a:r>
              <a:rPr lang="en-US" altLang="en-US" sz="2800" dirty="0" smtClean="0">
                <a:ea typeface="宋体" panose="02010600030101010101" pitchFamily="2" charset="-122"/>
              </a:rPr>
              <a:t> bad or unpleasant</a:t>
            </a:r>
            <a:r>
              <a:rPr lang="en-US" altLang="zh-CN" sz="2800" dirty="0" smtClean="0"/>
              <a:t> </a:t>
            </a:r>
            <a:r>
              <a:rPr lang="zh-CN" altLang="en-US" sz="2400" dirty="0" smtClean="0">
                <a:solidFill>
                  <a:schemeClr val="hlink"/>
                </a:solidFill>
              </a:rPr>
              <a:t>易出问题的；易做坏事的</a:t>
            </a:r>
          </a:p>
          <a:p>
            <a:pPr marL="180975" indent="-179388" algn="just" eaLnBrk="1" hangingPunct="1">
              <a:lnSpc>
                <a:spcPct val="100000"/>
              </a:lnSpc>
              <a:spcBef>
                <a:spcPct val="15000"/>
              </a:spcBef>
              <a:buSzPct val="120000"/>
              <a:buFont typeface="Arial" panose="020B0604020202020204" pitchFamily="34" charset="0"/>
              <a:buNone/>
            </a:pPr>
            <a:r>
              <a:rPr lang="en-US" altLang="zh-CN" sz="2800" i="1" dirty="0" smtClean="0"/>
              <a:t>e.g</a:t>
            </a:r>
            <a:r>
              <a:rPr lang="en-US" altLang="zh-CN" sz="2800" dirty="0" smtClean="0"/>
              <a:t>. </a:t>
            </a:r>
          </a:p>
          <a:p>
            <a:pPr marL="180975" indent="-179388" algn="just" eaLnBrk="1" hangingPunct="1">
              <a:lnSpc>
                <a:spcPct val="100000"/>
              </a:lnSpc>
              <a:spcBef>
                <a:spcPct val="15000"/>
              </a:spcBef>
              <a:buSzPct val="120000"/>
              <a:buFont typeface="Arial" panose="020B0604020202020204" pitchFamily="34" charset="0"/>
              <a:buNone/>
            </a:pPr>
            <a:r>
              <a:rPr lang="en-US" altLang="zh-CN" sz="2800" dirty="0" smtClean="0"/>
              <a:t>1. Your statement is </a:t>
            </a:r>
            <a:r>
              <a:rPr lang="en-US" altLang="zh-CN" sz="2800" b="1" dirty="0" smtClean="0"/>
              <a:t>liable </a:t>
            </a:r>
            <a:r>
              <a:rPr lang="en-US" altLang="zh-CN" sz="2800" dirty="0" smtClean="0"/>
              <a:t>to cause misunderstanding.</a:t>
            </a:r>
          </a:p>
          <a:p>
            <a:pPr marL="180975" indent="-179388" algn="just" eaLnBrk="1" hangingPunct="1">
              <a:lnSpc>
                <a:spcPct val="100000"/>
              </a:lnSpc>
              <a:spcBef>
                <a:spcPct val="15000"/>
              </a:spcBef>
              <a:buSzPct val="120000"/>
              <a:buFont typeface="Arial" panose="020B0604020202020204" pitchFamily="34" charset="0"/>
              <a:buNone/>
            </a:pPr>
            <a:r>
              <a:rPr lang="zh-CN" altLang="en-US" sz="2400" dirty="0" smtClean="0">
                <a:solidFill>
                  <a:schemeClr val="hlink"/>
                </a:solidFill>
              </a:rPr>
              <a:t>     你的话容易引起误会。</a:t>
            </a:r>
          </a:p>
          <a:p>
            <a:pPr marL="180975" indent="-179388" algn="just" eaLnBrk="1" hangingPunct="1">
              <a:lnSpc>
                <a:spcPct val="100000"/>
              </a:lnSpc>
              <a:spcBef>
                <a:spcPct val="15000"/>
              </a:spcBef>
              <a:buSzPct val="120000"/>
              <a:buFont typeface="Arial" panose="020B0604020202020204" pitchFamily="34" charset="0"/>
              <a:buNone/>
            </a:pPr>
            <a:r>
              <a:rPr lang="en-US" altLang="zh-CN" sz="2800" dirty="0" smtClean="0"/>
              <a:t>2. In a depression banks are </a:t>
            </a:r>
            <a:r>
              <a:rPr lang="en-US" altLang="zh-CN" sz="2800" b="1" dirty="0" smtClean="0"/>
              <a:t>liable</a:t>
            </a:r>
            <a:r>
              <a:rPr lang="en-US" altLang="zh-CN" sz="2800" dirty="0" smtClean="0"/>
              <a:t> to fail.</a:t>
            </a:r>
          </a:p>
          <a:p>
            <a:pPr marL="180975" indent="-179388" algn="just" eaLnBrk="1" hangingPunct="1">
              <a:lnSpc>
                <a:spcPct val="100000"/>
              </a:lnSpc>
              <a:spcBef>
                <a:spcPct val="15000"/>
              </a:spcBef>
              <a:buSzPct val="120000"/>
              <a:buFont typeface="Arial" panose="020B0604020202020204" pitchFamily="34" charset="0"/>
              <a:buNone/>
            </a:pPr>
            <a:r>
              <a:rPr lang="zh-CN" altLang="en-US" sz="2400" dirty="0" smtClean="0">
                <a:solidFill>
                  <a:schemeClr val="hlink"/>
                </a:solidFill>
              </a:rPr>
              <a:t>     在经济萧条期间，银行很可能倒闭。</a:t>
            </a:r>
          </a:p>
          <a:p>
            <a:pPr lvl="0" algn="just" eaLnBrk="1" hangingPunct="1">
              <a:lnSpc>
                <a:spcPct val="30000"/>
              </a:lnSpc>
              <a:buSzPct val="120000"/>
              <a:buNone/>
              <a:defRPr/>
            </a:pPr>
            <a:endParaRPr lang="en-US" altLang="zh-CN" b="1" dirty="0" smtClean="0">
              <a:solidFill>
                <a:schemeClr val="accent6">
                  <a:lumMod val="50000"/>
                </a:schemeClr>
              </a:solidFill>
            </a:endParaRPr>
          </a:p>
          <a:p>
            <a:pPr lvl="0" algn="just" eaLnBrk="1" hangingPunct="1">
              <a:lnSpc>
                <a:spcPct val="100000"/>
              </a:lnSpc>
              <a:buSzPct val="120000"/>
              <a:buNone/>
              <a:defRPr/>
            </a:pP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Choose </a:t>
            </a:r>
            <a:r>
              <a:rPr lang="en-US" altLang="zh-CN" sz="2400" b="1" dirty="0">
                <a:solidFill>
                  <a:schemeClr val="accent6">
                    <a:lumMod val="50000"/>
                  </a:schemeClr>
                </a:solidFill>
                <a:latin typeface="Times New Roman" panose="02020603050405020304" pitchFamily="18" charset="0"/>
                <a:cs typeface="Times New Roman" panose="02020603050405020304" pitchFamily="18" charset="0"/>
              </a:rPr>
              <a:t>the proper answer to fill in the blank.</a:t>
            </a:r>
          </a:p>
          <a:p>
            <a:pPr marL="0" indent="1588" algn="just" eaLnBrk="1" hangingPunct="1">
              <a:lnSpc>
                <a:spcPct val="100000"/>
              </a:lnSpc>
              <a:spcBef>
                <a:spcPct val="15000"/>
              </a:spcBef>
              <a:buSzPct val="120000"/>
              <a:buFont typeface="Arial" panose="020B0604020202020204" pitchFamily="34" charset="0"/>
              <a:buNone/>
            </a:pPr>
            <a:r>
              <a:rPr lang="en-US" altLang="zh-CN" sz="2400" dirty="0" smtClean="0">
                <a:latin typeface="Times New Roman" panose="02020603050405020304" pitchFamily="18" charset="0"/>
                <a:cs typeface="Times New Roman" panose="02020603050405020304" pitchFamily="18" charset="0"/>
              </a:rPr>
              <a:t>It is said that the math teacher seems ______ towards bright students. </a:t>
            </a: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(CET4-2000-06)</a:t>
            </a:r>
          </a:p>
          <a:p>
            <a:pPr algn="just" eaLnBrk="1" hangingPunct="1">
              <a:lnSpc>
                <a:spcPct val="100000"/>
              </a:lnSpc>
              <a:spcBef>
                <a:spcPct val="15000"/>
              </a:spcBef>
              <a:buSzPct val="120000"/>
              <a:buFont typeface="Arial" panose="020B0604020202020204" pitchFamily="34" charset="0"/>
              <a:buNone/>
            </a:pPr>
            <a:r>
              <a:rPr lang="en-US" altLang="zh-CN" sz="2400" dirty="0" smtClean="0">
                <a:latin typeface="Times New Roman" panose="02020603050405020304" pitchFamily="18" charset="0"/>
                <a:cs typeface="Times New Roman" panose="02020603050405020304" pitchFamily="18" charset="0"/>
              </a:rPr>
              <a:t>A. partial	B. beneficial	 C. preferable</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D. liable</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sp>
        <p:nvSpPr>
          <p:cNvPr id="8" name="Text Box 10"/>
          <p:cNvSpPr txBox="1">
            <a:spLocks noChangeArrowheads="1"/>
          </p:cNvSpPr>
          <p:nvPr/>
        </p:nvSpPr>
        <p:spPr bwMode="auto">
          <a:xfrm>
            <a:off x="5107546" y="5373216"/>
            <a:ext cx="503238" cy="519112"/>
          </a:xfrm>
          <a:prstGeom prst="rect">
            <a:avLst/>
          </a:prstGeom>
          <a:noFill/>
          <a:ln>
            <a:noFill/>
          </a:ln>
          <a:effectLst>
            <a:prstShdw prst="shdw17" dist="17961" dir="2700000">
              <a:schemeClr val="accent1">
                <a:gamma/>
                <a:shade val="60000"/>
                <a:invGamma/>
              </a:schemeClr>
            </a:prstShdw>
          </a:effectLst>
          <a:extLst/>
        </p:spPr>
        <p:txBody>
          <a:bodyPr>
            <a:spAutoFit/>
          </a:bodyPr>
          <a:lstStyle>
            <a:lvl1pPr eaLnBrk="0" hangingPunct="0">
              <a:defRPr sz="2800">
                <a:solidFill>
                  <a:schemeClr val="tx1"/>
                </a:solidFill>
                <a:latin typeface="Calibri" panose="020F0502020204030204" pitchFamily="34" charset="0"/>
                <a:ea typeface="宋体" panose="02010600030101010101" pitchFamily="2" charset="-122"/>
              </a:defRPr>
            </a:lvl1pPr>
            <a:lvl2pPr marL="742950" indent="-285750" eaLnBrk="0" hangingPunct="0">
              <a:defRPr sz="2800">
                <a:solidFill>
                  <a:schemeClr val="tx1"/>
                </a:solidFill>
                <a:latin typeface="Calibri" panose="020F0502020204030204" pitchFamily="34" charset="0"/>
                <a:ea typeface="宋体" panose="02010600030101010101" pitchFamily="2" charset="-122"/>
              </a:defRPr>
            </a:lvl2pPr>
            <a:lvl3pPr marL="1143000" indent="-228600" eaLnBrk="0" hangingPunct="0">
              <a:defRPr sz="2800">
                <a:solidFill>
                  <a:schemeClr val="tx1"/>
                </a:solidFill>
                <a:latin typeface="Calibri" panose="020F0502020204030204" pitchFamily="34" charset="0"/>
                <a:ea typeface="宋体" panose="02010600030101010101" pitchFamily="2" charset="-122"/>
              </a:defRPr>
            </a:lvl3pPr>
            <a:lvl4pPr marL="1600200" indent="-228600" eaLnBrk="0" hangingPunct="0">
              <a:defRPr sz="2800">
                <a:solidFill>
                  <a:schemeClr val="tx1"/>
                </a:solidFill>
                <a:latin typeface="Calibri" panose="020F0502020204030204" pitchFamily="34" charset="0"/>
                <a:ea typeface="宋体" panose="02010600030101010101" pitchFamily="2" charset="-122"/>
              </a:defRPr>
            </a:lvl4pPr>
            <a:lvl5pPr marL="2057400" indent="-228600" eaLnBrk="0" hangingPunct="0">
              <a:defRPr sz="28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b="1" dirty="0" smtClean="0">
                <a:solidFill>
                  <a:srgbClr val="990000"/>
                </a:solidFill>
              </a:rPr>
              <a:t>A</a:t>
            </a:r>
            <a:endParaRPr lang="en-US" altLang="zh-CN" b="1" dirty="0">
              <a:solidFill>
                <a:srgbClr val="990000"/>
              </a:solidFill>
            </a:endParaRPr>
          </a:p>
        </p:txBody>
      </p:sp>
      <p:pic>
        <p:nvPicPr>
          <p:cNvPr id="2" name="图片 1"/>
          <p:cNvPicPr>
            <a:picLocks noChangeAspect="1"/>
          </p:cNvPicPr>
          <p:nvPr/>
        </p:nvPicPr>
        <p:blipFill>
          <a:blip r:embed="rId2" cstate="print"/>
          <a:stretch>
            <a:fillRect/>
          </a:stretch>
        </p:blipFill>
        <p:spPr>
          <a:xfrm>
            <a:off x="1398439" y="1554335"/>
            <a:ext cx="1080120" cy="386905"/>
          </a:xfrm>
          <a:prstGeom prst="rect">
            <a:avLst/>
          </a:prstGeom>
        </p:spPr>
      </p:pic>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135074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xEl>
                                              <p:pRg st="8" end="8"/>
                                            </p:txEl>
                                          </p:spTgt>
                                        </p:tgtEl>
                                        <p:attrNameLst>
                                          <p:attrName>style.visibility</p:attrName>
                                        </p:attrNameLst>
                                      </p:cBhvr>
                                      <p:to>
                                        <p:strVal val="visible"/>
                                      </p:to>
                                    </p:set>
                                    <p:animEffect transition="in" filter="dissolve">
                                      <p:cBhvr>
                                        <p:cTn id="20" dur="500"/>
                                        <p:tgtEl>
                                          <p:spTgt spid="7">
                                            <p:txEl>
                                              <p:pRg st="8" end="8"/>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animEffect transition="in" filter="dissolve">
                                      <p:cBhvr>
                                        <p:cTn id="23" dur="500"/>
                                        <p:tgtEl>
                                          <p:spTgt spid="7">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11061" y="1412776"/>
            <a:ext cx="8653427" cy="5975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eaLnBrk="1" hangingPunct="1">
              <a:lnSpc>
                <a:spcPct val="100000"/>
              </a:lnSpc>
              <a:buSzPct val="120000"/>
              <a:buFont typeface="Arial" panose="020B0604020202020204" pitchFamily="34" charset="0"/>
              <a:buNone/>
            </a:pPr>
            <a:r>
              <a:rPr lang="en-US" altLang="zh-CN" sz="3200" b="1" dirty="0" smtClean="0"/>
              <a:t>impoverished</a:t>
            </a:r>
            <a:r>
              <a:rPr lang="en-US" altLang="zh-CN" sz="3200" dirty="0" smtClean="0"/>
              <a:t> </a:t>
            </a:r>
            <a:r>
              <a:rPr lang="en-US" altLang="zh-CN" dirty="0" smtClean="0"/>
              <a:t>                  </a:t>
            </a:r>
            <a:r>
              <a:rPr lang="en-US" altLang="zh-CN" sz="2800" i="1" dirty="0" smtClean="0">
                <a:solidFill>
                  <a:srgbClr val="990000"/>
                </a:solidFill>
              </a:rPr>
              <a:t>a. </a:t>
            </a:r>
            <a:r>
              <a:rPr lang="en-US" altLang="en-US" sz="2800" dirty="0" smtClean="0">
                <a:ea typeface="宋体" panose="02010600030101010101" pitchFamily="2" charset="-122"/>
              </a:rPr>
              <a:t>very poor</a:t>
            </a:r>
            <a:r>
              <a:rPr lang="en-US" altLang="zh-CN" sz="2800" dirty="0" smtClean="0"/>
              <a:t> </a:t>
            </a:r>
            <a:r>
              <a:rPr lang="zh-CN" altLang="en-US" sz="2400" dirty="0" smtClean="0">
                <a:solidFill>
                  <a:schemeClr val="hlink"/>
                </a:solidFill>
              </a:rPr>
              <a:t>贫困的；赤贫的</a:t>
            </a:r>
          </a:p>
          <a:p>
            <a:pPr marL="180975" indent="-179388" algn="just" eaLnBrk="1" hangingPunct="1">
              <a:lnSpc>
                <a:spcPct val="100000"/>
              </a:lnSpc>
              <a:buSzPct val="120000"/>
              <a:buFont typeface="Arial" panose="020B0604020202020204" pitchFamily="34" charset="0"/>
              <a:buNone/>
            </a:pPr>
            <a:r>
              <a:rPr lang="en-US" altLang="zh-CN" sz="2800" i="1" dirty="0" smtClean="0"/>
              <a:t>e.g</a:t>
            </a:r>
            <a:r>
              <a:rPr lang="en-US" altLang="zh-CN" sz="2800" dirty="0" smtClean="0"/>
              <a:t>. </a:t>
            </a:r>
          </a:p>
          <a:p>
            <a:pPr marL="1587" indent="0" algn="just" eaLnBrk="1" hangingPunct="1">
              <a:lnSpc>
                <a:spcPct val="100000"/>
              </a:lnSpc>
              <a:buSzPct val="100000"/>
              <a:buNone/>
            </a:pPr>
            <a:r>
              <a:rPr lang="en-US" altLang="zh-CN" sz="2800" dirty="0" smtClean="0"/>
              <a:t>1. The </a:t>
            </a:r>
            <a:r>
              <a:rPr lang="en-US" altLang="zh-CN" sz="2800" b="1" dirty="0" smtClean="0"/>
              <a:t>impoverished</a:t>
            </a:r>
            <a:r>
              <a:rPr lang="en-US" altLang="zh-CN" sz="2800" dirty="0" smtClean="0"/>
              <a:t> family subsisted </a:t>
            </a:r>
          </a:p>
          <a:p>
            <a:pPr marL="1587" indent="0" algn="just" eaLnBrk="1" hangingPunct="1">
              <a:lnSpc>
                <a:spcPct val="100000"/>
              </a:lnSpc>
              <a:buSzPct val="100000"/>
              <a:buNone/>
            </a:pPr>
            <a:r>
              <a:rPr lang="en-US" altLang="zh-CN" sz="2800" dirty="0"/>
              <a:t> </a:t>
            </a:r>
            <a:r>
              <a:rPr lang="en-US" altLang="zh-CN" sz="2800" dirty="0" smtClean="0"/>
              <a:t>    on charity.  </a:t>
            </a:r>
          </a:p>
          <a:p>
            <a:pPr marL="360363" indent="-358775" algn="just" eaLnBrk="1" hangingPunct="1">
              <a:lnSpc>
                <a:spcPct val="100000"/>
              </a:lnSpc>
              <a:buSzPct val="120000"/>
              <a:buFont typeface="Arial" panose="020B0604020202020204" pitchFamily="34" charset="0"/>
              <a:buNone/>
            </a:pPr>
            <a:r>
              <a:rPr lang="zh-CN" altLang="en-US" sz="2400" dirty="0" smtClean="0">
                <a:solidFill>
                  <a:schemeClr val="hlink"/>
                </a:solidFill>
              </a:rPr>
              <a:t>     那个贫穷的家庭靠救济金过日子。</a:t>
            </a:r>
            <a:r>
              <a:rPr lang="zh-CN" altLang="en-US" sz="2800" dirty="0" smtClean="0"/>
              <a:t> </a:t>
            </a:r>
            <a:endParaRPr lang="zh-CN" altLang="en-US" sz="2400" dirty="0" smtClean="0">
              <a:solidFill>
                <a:schemeClr val="hlink"/>
              </a:solidFill>
            </a:endParaRPr>
          </a:p>
          <a:p>
            <a:pPr marL="360363" indent="-360363" algn="just" eaLnBrk="1" hangingPunct="1">
              <a:lnSpc>
                <a:spcPct val="100000"/>
              </a:lnSpc>
              <a:buSzPct val="100000"/>
              <a:buNone/>
            </a:pPr>
            <a:r>
              <a:rPr lang="en-US" altLang="zh-CN" sz="2800" dirty="0" smtClean="0"/>
              <a:t>2. Money and food were sent to </a:t>
            </a:r>
          </a:p>
          <a:p>
            <a:pPr marL="360363" indent="-360363" algn="just" eaLnBrk="1" hangingPunct="1">
              <a:lnSpc>
                <a:spcPct val="100000"/>
              </a:lnSpc>
              <a:buSzPct val="100000"/>
              <a:buNone/>
            </a:pPr>
            <a:r>
              <a:rPr lang="en-US" altLang="zh-CN" sz="2800" dirty="0"/>
              <a:t> </a:t>
            </a:r>
            <a:r>
              <a:rPr lang="en-US" altLang="zh-CN" sz="2800" dirty="0" smtClean="0"/>
              <a:t>   the </a:t>
            </a:r>
            <a:r>
              <a:rPr lang="en-US" altLang="zh-CN" sz="2800" b="1" dirty="0" smtClean="0"/>
              <a:t>impoverished</a:t>
            </a:r>
            <a:r>
              <a:rPr lang="en-US" altLang="zh-CN" sz="2800" dirty="0" smtClean="0"/>
              <a:t> drought victims.</a:t>
            </a:r>
          </a:p>
          <a:p>
            <a:pPr marL="180975" indent="-179388" algn="just">
              <a:lnSpc>
                <a:spcPct val="100000"/>
              </a:lnSpc>
              <a:buFont typeface="Arial" panose="020B0604020202020204" pitchFamily="34" charset="0"/>
              <a:buNone/>
            </a:pPr>
            <a:r>
              <a:rPr lang="zh-CN" altLang="en-US" sz="2400" dirty="0" smtClean="0">
                <a:solidFill>
                  <a:schemeClr val="hlink"/>
                </a:solidFill>
              </a:rPr>
              <a:t>    人们给干旱中贫困的灾民送去了救济金和粮食。</a:t>
            </a:r>
          </a:p>
          <a:p>
            <a:pPr marL="180975" indent="-179388" algn="just">
              <a:lnSpc>
                <a:spcPct val="100000"/>
              </a:lnSpc>
              <a:buFont typeface="Arial" panose="020B0604020202020204" pitchFamily="34" charset="0"/>
              <a:buNone/>
            </a:pPr>
            <a:r>
              <a:rPr lang="en-US" altLang="zh-CN" sz="2800" b="1" dirty="0" smtClean="0">
                <a:solidFill>
                  <a:schemeClr val="accent6">
                    <a:lumMod val="50000"/>
                  </a:schemeClr>
                </a:solidFill>
              </a:rPr>
              <a:t>Word family: </a:t>
            </a:r>
            <a:r>
              <a:rPr lang="en-US" altLang="zh-CN" b="1" dirty="0" smtClean="0"/>
              <a:t>i</a:t>
            </a:r>
            <a:r>
              <a:rPr lang="en-US" altLang="zh-CN" sz="2800" b="1" dirty="0" smtClean="0"/>
              <a:t>mpoverish</a:t>
            </a:r>
            <a:r>
              <a:rPr lang="en-US" altLang="zh-CN" sz="2800" dirty="0" smtClean="0"/>
              <a:t> </a:t>
            </a:r>
            <a:r>
              <a:rPr lang="en-US" altLang="zh-CN" sz="2800" i="1" dirty="0" err="1" smtClean="0">
                <a:solidFill>
                  <a:srgbClr val="990000"/>
                </a:solidFill>
              </a:rPr>
              <a:t>vt</a:t>
            </a:r>
            <a:r>
              <a:rPr lang="en-US" altLang="zh-CN" sz="2800" i="1" dirty="0" smtClean="0">
                <a:solidFill>
                  <a:srgbClr val="990000"/>
                </a:solidFill>
              </a:rPr>
              <a:t>.</a:t>
            </a:r>
            <a:r>
              <a:rPr lang="en-US" altLang="zh-CN" sz="2800" dirty="0" smtClean="0"/>
              <a:t> </a:t>
            </a:r>
          </a:p>
          <a:p>
            <a:pPr marL="180975" indent="-179388" algn="just">
              <a:lnSpc>
                <a:spcPct val="100000"/>
              </a:lnSpc>
              <a:buNone/>
            </a:pPr>
            <a:r>
              <a:rPr lang="en-US" altLang="zh-CN" b="1" dirty="0" smtClean="0">
                <a:solidFill>
                  <a:schemeClr val="accent6">
                    <a:lumMod val="50000"/>
                  </a:schemeClr>
                </a:solidFill>
              </a:rPr>
              <a:t>Synonym: </a:t>
            </a:r>
            <a:r>
              <a:rPr lang="en-US" altLang="zh-CN" b="1" dirty="0" smtClean="0"/>
              <a:t>destitute; penniless; broke; skint </a:t>
            </a:r>
          </a:p>
          <a:p>
            <a:pPr marL="180975" indent="-179388" algn="just">
              <a:lnSpc>
                <a:spcPct val="100000"/>
              </a:lnSpc>
              <a:buFont typeface="Arial" panose="020B0604020202020204" pitchFamily="34" charset="0"/>
              <a:buNone/>
            </a:pPr>
            <a:endParaRPr lang="en-US" altLang="zh-CN" sz="2800" dirty="0" smtClean="0"/>
          </a:p>
          <a:p>
            <a:pPr algn="just">
              <a:buFont typeface="Arial" panose="020B0604020202020204" pitchFamily="34"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dirty="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2" cstate="print"/>
          <a:stretch>
            <a:fillRect/>
          </a:stretch>
        </p:blipFill>
        <p:spPr>
          <a:xfrm>
            <a:off x="2868608" y="1628800"/>
            <a:ext cx="1352560" cy="276227"/>
          </a:xfrm>
          <a:prstGeom prst="rect">
            <a:avLst/>
          </a:prstGeom>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pic>
        <p:nvPicPr>
          <p:cNvPr id="6146" name="Picture 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2204864"/>
            <a:ext cx="2592288" cy="2654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826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dissolve">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dissolve">
                                      <p:cBhvr>
                                        <p:cTn id="2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95536" y="1484784"/>
            <a:ext cx="8149728" cy="5975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eaLnBrk="1" hangingPunct="1">
              <a:lnSpc>
                <a:spcPct val="100000"/>
              </a:lnSpc>
              <a:buSzPct val="120000"/>
              <a:buFont typeface="Arial" panose="020B0604020202020204" pitchFamily="34" charset="0"/>
              <a:buNone/>
            </a:pPr>
            <a:r>
              <a:rPr lang="en-US" altLang="zh-CN" sz="3200" b="1" dirty="0" smtClean="0"/>
              <a:t>transpire</a:t>
            </a:r>
            <a:r>
              <a:rPr lang="en-US" altLang="zh-CN" sz="3200" dirty="0" smtClean="0"/>
              <a:t> </a:t>
            </a:r>
            <a:r>
              <a:rPr lang="en-US" altLang="zh-CN" dirty="0" smtClean="0"/>
              <a:t>                    </a:t>
            </a:r>
            <a:r>
              <a:rPr lang="en-US" altLang="zh-CN" sz="2800" i="1" dirty="0" smtClean="0">
                <a:solidFill>
                  <a:srgbClr val="990000"/>
                </a:solidFill>
              </a:rPr>
              <a:t>vi. </a:t>
            </a:r>
            <a:r>
              <a:rPr lang="en-US" altLang="zh-CN" sz="2800" dirty="0" smtClean="0"/>
              <a:t>(</a:t>
            </a:r>
            <a:r>
              <a:rPr lang="en-US" altLang="zh-CN" sz="2800" i="1" dirty="0" smtClean="0"/>
              <a:t>fml</a:t>
            </a:r>
            <a:r>
              <a:rPr lang="en-US" altLang="zh-CN" sz="2800" dirty="0" smtClean="0"/>
              <a:t>) to </a:t>
            </a:r>
            <a:r>
              <a:rPr lang="en-US" altLang="en-US" sz="2800" dirty="0" smtClean="0">
                <a:ea typeface="宋体" panose="02010600030101010101" pitchFamily="2" charset="-122"/>
              </a:rPr>
              <a:t>happen</a:t>
            </a:r>
            <a:r>
              <a:rPr lang="en-US" altLang="zh-CN" sz="2800" dirty="0" smtClean="0"/>
              <a:t> </a:t>
            </a:r>
            <a:r>
              <a:rPr lang="zh-CN" altLang="en-US" sz="2400" dirty="0" smtClean="0">
                <a:solidFill>
                  <a:schemeClr val="hlink"/>
                </a:solidFill>
              </a:rPr>
              <a:t>发生</a:t>
            </a:r>
          </a:p>
          <a:p>
            <a:pPr marL="180975" indent="-179388" algn="just" eaLnBrk="1" hangingPunct="1">
              <a:lnSpc>
                <a:spcPct val="100000"/>
              </a:lnSpc>
              <a:buSzPct val="120000"/>
              <a:buFont typeface="Arial" panose="020B0604020202020204" pitchFamily="34" charset="0"/>
              <a:buNone/>
            </a:pPr>
            <a:r>
              <a:rPr lang="en-US" altLang="zh-CN" sz="2800" i="1" dirty="0" smtClean="0"/>
              <a:t>e.g</a:t>
            </a:r>
            <a:r>
              <a:rPr lang="en-US" altLang="zh-CN" sz="2800" dirty="0" smtClean="0"/>
              <a:t>. </a:t>
            </a:r>
          </a:p>
          <a:p>
            <a:pPr marL="450850" indent="-450850" algn="just" eaLnBrk="1" hangingPunct="1">
              <a:lnSpc>
                <a:spcPct val="100000"/>
              </a:lnSpc>
              <a:buSzPct val="100000"/>
              <a:buNone/>
            </a:pPr>
            <a:r>
              <a:rPr lang="en-US" altLang="zh-CN" sz="2800" dirty="0" smtClean="0"/>
              <a:t>1. Nothing is known as yet about what </a:t>
            </a:r>
            <a:r>
              <a:rPr lang="en-US" altLang="zh-CN" sz="2800" b="1" dirty="0" smtClean="0"/>
              <a:t>transpired</a:t>
            </a:r>
            <a:r>
              <a:rPr lang="en-US" altLang="zh-CN" sz="2800" dirty="0" smtClean="0"/>
              <a:t> at the meeting.</a:t>
            </a:r>
          </a:p>
          <a:p>
            <a:pPr marL="450850" indent="-449263" algn="just" eaLnBrk="1" hangingPunct="1">
              <a:lnSpc>
                <a:spcPct val="100000"/>
              </a:lnSpc>
              <a:buSzPct val="120000"/>
              <a:buFont typeface="Arial" panose="020B0604020202020204" pitchFamily="34" charset="0"/>
              <a:buNone/>
            </a:pPr>
            <a:r>
              <a:rPr lang="zh-CN" altLang="en-US" sz="2400" dirty="0" smtClean="0">
                <a:solidFill>
                  <a:schemeClr val="hlink"/>
                </a:solidFill>
              </a:rPr>
              <a:t>      会议上发生了什么还不得而知。</a:t>
            </a:r>
          </a:p>
          <a:p>
            <a:pPr marL="450850" indent="-450850" algn="just" eaLnBrk="1" hangingPunct="1">
              <a:lnSpc>
                <a:spcPct val="100000"/>
              </a:lnSpc>
              <a:buSzPct val="100000"/>
              <a:buNone/>
            </a:pPr>
            <a:r>
              <a:rPr lang="en-US" altLang="zh-CN" sz="2800" dirty="0" smtClean="0"/>
              <a:t>2. We do not know what may </a:t>
            </a:r>
            <a:r>
              <a:rPr lang="en-US" altLang="zh-CN" sz="2800" b="1" dirty="0" smtClean="0"/>
              <a:t>transpire</a:t>
            </a:r>
            <a:r>
              <a:rPr lang="en-US" altLang="zh-CN" sz="2800" dirty="0" smtClean="0"/>
              <a:t> when we have a new boss.</a:t>
            </a:r>
          </a:p>
          <a:p>
            <a:pPr marL="180975" indent="-179388" algn="just">
              <a:lnSpc>
                <a:spcPct val="100000"/>
              </a:lnSpc>
              <a:buFont typeface="Arial" panose="020B0604020202020204" pitchFamily="34" charset="0"/>
              <a:buNone/>
            </a:pPr>
            <a:r>
              <a:rPr lang="zh-CN" altLang="en-US" sz="2400" dirty="0" smtClean="0">
                <a:solidFill>
                  <a:schemeClr val="hlink"/>
                </a:solidFill>
              </a:rPr>
              <a:t>      新老板来后，我们不知会有什么发生。</a:t>
            </a:r>
            <a:endParaRPr lang="zh-CN" altLang="en-US" sz="1200" dirty="0" smtClean="0">
              <a:solidFill>
                <a:schemeClr val="hlink"/>
              </a:solidFill>
            </a:endParaRPr>
          </a:p>
          <a:p>
            <a:pPr marL="180975" indent="-179388" algn="just" eaLnBrk="1" hangingPunct="1">
              <a:lnSpc>
                <a:spcPct val="100000"/>
              </a:lnSpc>
              <a:buSzPct val="120000"/>
              <a:buFont typeface="Arial" panose="020B0604020202020204" pitchFamily="34" charset="0"/>
              <a:buNone/>
            </a:pPr>
            <a:endParaRPr lang="en-US" altLang="zh-CN" sz="2800" b="1" dirty="0" smtClean="0">
              <a:solidFill>
                <a:schemeClr val="accent6">
                  <a:lumMod val="50000"/>
                </a:schemeClr>
              </a:solidFill>
            </a:endParaRPr>
          </a:p>
          <a:p>
            <a:pPr marL="180975" indent="-179388" algn="just" eaLnBrk="1" hangingPunct="1">
              <a:lnSpc>
                <a:spcPct val="100000"/>
              </a:lnSpc>
              <a:buSzPct val="120000"/>
              <a:buFont typeface="Arial" panose="020B0604020202020204" pitchFamily="34" charset="0"/>
              <a:buNone/>
            </a:pPr>
            <a:r>
              <a:rPr lang="en-US" altLang="zh-CN" sz="2800" b="1" dirty="0" smtClean="0">
                <a:solidFill>
                  <a:schemeClr val="accent6">
                    <a:lumMod val="50000"/>
                  </a:schemeClr>
                </a:solidFill>
              </a:rPr>
              <a:t>See also: </a:t>
            </a:r>
            <a:r>
              <a:rPr lang="en-US" altLang="zh-CN" sz="2800" b="1" dirty="0" smtClean="0">
                <a:hlinkClick r:id="rId2" action="ppaction://hlinksldjump"/>
              </a:rPr>
              <a:t>it transpired (that)</a:t>
            </a:r>
            <a:endParaRPr lang="en-US" altLang="zh-CN" sz="2800" dirty="0" smtClean="0">
              <a:solidFill>
                <a:schemeClr val="hlink"/>
              </a:solidFill>
            </a:endParaRPr>
          </a:p>
          <a:p>
            <a:pPr algn="just">
              <a:buFont typeface="Arial" panose="020B0604020202020204" pitchFamily="34" charset="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3" cstate="print"/>
          <a:stretch>
            <a:fillRect/>
          </a:stretch>
        </p:blipFill>
        <p:spPr>
          <a:xfrm>
            <a:off x="2123728" y="1628800"/>
            <a:ext cx="1219209" cy="432048"/>
          </a:xfrm>
          <a:prstGeom prst="rect">
            <a:avLst/>
          </a:prstGeom>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pic>
        <p:nvPicPr>
          <p:cNvPr id="3" name="图片 2"/>
          <p:cNvPicPr>
            <a:picLocks noChangeAspect="1"/>
          </p:cNvPicPr>
          <p:nvPr/>
        </p:nvPicPr>
        <p:blipFill>
          <a:blip r:embed="rId6"/>
          <a:stretch>
            <a:fillRect/>
          </a:stretch>
        </p:blipFill>
        <p:spPr>
          <a:xfrm>
            <a:off x="6444208" y="4941168"/>
            <a:ext cx="2232248" cy="1800200"/>
          </a:xfrm>
          <a:prstGeom prst="rect">
            <a:avLst/>
          </a:prstGeom>
        </p:spPr>
      </p:pic>
    </p:spTree>
    <p:extLst>
      <p:ext uri="{BB962C8B-B14F-4D97-AF65-F5344CB8AC3E}">
        <p14:creationId xmlns:p14="http://schemas.microsoft.com/office/powerpoint/2010/main" val="2156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556792"/>
            <a:ext cx="195262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3" name="Rectangle 27"/>
          <p:cNvSpPr>
            <a:spLocks noGrp="1"/>
          </p:cNvSpPr>
          <p:nvPr>
            <p:ph type="title" idx="4294967295"/>
          </p:nvPr>
        </p:nvSpPr>
        <p:spPr>
          <a:xfrm>
            <a:off x="2051720" y="1383395"/>
            <a:ext cx="4618037" cy="831850"/>
          </a:xfrm>
        </p:spPr>
        <p:txBody>
          <a:bodyPr/>
          <a:lstStyle/>
          <a:p>
            <a:pPr algn="l" eaLnBrk="1" hangingPunct="1"/>
            <a:r>
              <a:rPr lang="en-US" altLang="zh-CN" dirty="0" smtClean="0"/>
              <a:t>C</a:t>
            </a:r>
            <a:r>
              <a:rPr lang="zh-CN" altLang="zh-CN" dirty="0" smtClean="0"/>
              <a:t>orrespondence</a:t>
            </a:r>
            <a:r>
              <a:rPr lang="en-US" altLang="zh-CN" dirty="0" smtClean="0"/>
              <a:t> </a:t>
            </a:r>
            <a:r>
              <a:rPr lang="en-US" altLang="zh-CN" i="1" dirty="0" smtClean="0"/>
              <a:t>n.</a:t>
            </a:r>
          </a:p>
        </p:txBody>
      </p:sp>
      <p:sp>
        <p:nvSpPr>
          <p:cNvPr id="232478" name="Text Box 30"/>
          <p:cNvSpPr txBox="1">
            <a:spLocks noChangeArrowheads="1"/>
          </p:cNvSpPr>
          <p:nvPr/>
        </p:nvSpPr>
        <p:spPr bwMode="auto">
          <a:xfrm>
            <a:off x="334801" y="2239638"/>
            <a:ext cx="8424862"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20000"/>
              </a:spcBef>
            </a:pPr>
            <a:r>
              <a:rPr kumimoji="0" lang="en-US" altLang="zh-CN" sz="2400" b="1" dirty="0">
                <a:solidFill>
                  <a:schemeClr val="tx1"/>
                </a:solidFill>
                <a:latin typeface="Century Gothic" pitchFamily="34" charset="0"/>
              </a:rPr>
              <a:t>Discuss the meaning of </a:t>
            </a:r>
            <a:r>
              <a:rPr kumimoji="0" lang="en-US" altLang="zh-CN" sz="2400" b="1" i="1" dirty="0">
                <a:solidFill>
                  <a:schemeClr val="tx1"/>
                </a:solidFill>
                <a:latin typeface="Century Gothic" pitchFamily="34" charset="0"/>
              </a:rPr>
              <a:t>correspondence</a:t>
            </a:r>
            <a:r>
              <a:rPr kumimoji="0" lang="en-US" altLang="zh-CN" sz="2400" b="1" dirty="0">
                <a:solidFill>
                  <a:schemeClr val="tx1"/>
                </a:solidFill>
                <a:latin typeface="Century Gothic" pitchFamily="34" charset="0"/>
              </a:rPr>
              <a:t>.</a:t>
            </a:r>
            <a:endParaRPr kumimoji="0" lang="en-US" altLang="zh-CN" sz="2400" dirty="0">
              <a:solidFill>
                <a:schemeClr val="tx1"/>
              </a:solidFill>
              <a:latin typeface="Century Gothic" pitchFamily="34" charset="0"/>
            </a:endParaRPr>
          </a:p>
          <a:p>
            <a:pPr marL="457200" indent="-457200" eaLnBrk="1" hangingPunct="1">
              <a:lnSpc>
                <a:spcPct val="110000"/>
              </a:lnSpc>
              <a:spcBef>
                <a:spcPct val="20000"/>
              </a:spcBef>
              <a:buAutoNum type="arabicPeriod"/>
            </a:pPr>
            <a:r>
              <a:rPr kumimoji="0" lang="en-US" altLang="zh-CN" sz="2400" dirty="0" smtClean="0">
                <a:solidFill>
                  <a:schemeClr val="tx1"/>
                </a:solidFill>
                <a:latin typeface="Century Gothic" pitchFamily="34" charset="0"/>
              </a:rPr>
              <a:t>We </a:t>
            </a:r>
            <a:r>
              <a:rPr kumimoji="0" lang="en-US" altLang="zh-CN" sz="2400" dirty="0">
                <a:solidFill>
                  <a:schemeClr val="tx1"/>
                </a:solidFill>
                <a:latin typeface="Century Gothic" pitchFamily="34" charset="0"/>
              </a:rPr>
              <a:t>have exchanged </a:t>
            </a:r>
            <a:r>
              <a:rPr kumimoji="0" lang="en-US" altLang="zh-CN" sz="2400" b="1" dirty="0">
                <a:solidFill>
                  <a:srgbClr val="993300"/>
                </a:solidFill>
                <a:latin typeface="Century Gothic" pitchFamily="34" charset="0"/>
              </a:rPr>
              <a:t>correspondence</a:t>
            </a:r>
            <a:r>
              <a:rPr kumimoji="0" lang="en-US" altLang="zh-CN" sz="2400" dirty="0">
                <a:solidFill>
                  <a:schemeClr val="tx1"/>
                </a:solidFill>
                <a:latin typeface="Century Gothic" pitchFamily="34" charset="0"/>
              </a:rPr>
              <a:t> </a:t>
            </a:r>
            <a:endParaRPr kumimoji="0" lang="en-US" altLang="zh-CN" sz="2400" dirty="0" smtClean="0">
              <a:solidFill>
                <a:schemeClr val="tx1"/>
              </a:solidFill>
              <a:latin typeface="Century Gothic" pitchFamily="34" charset="0"/>
            </a:endParaRPr>
          </a:p>
          <a:p>
            <a:pPr marL="0" indent="0"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smtClean="0">
                <a:solidFill>
                  <a:schemeClr val="tx1"/>
                </a:solidFill>
                <a:latin typeface="Century Gothic" pitchFamily="34" charset="0"/>
              </a:rPr>
              <a:t>    about </a:t>
            </a:r>
            <a:r>
              <a:rPr kumimoji="0" lang="en-US" altLang="zh-CN" sz="2400" dirty="0">
                <a:solidFill>
                  <a:schemeClr val="tx1"/>
                </a:solidFill>
                <a:latin typeface="Century Gothic" pitchFamily="34" charset="0"/>
              </a:rPr>
              <a:t>the best way to pay back the debt.</a:t>
            </a:r>
          </a:p>
          <a:p>
            <a:pPr eaLnBrk="1" hangingPunct="1">
              <a:lnSpc>
                <a:spcPct val="110000"/>
              </a:lnSpc>
              <a:spcBef>
                <a:spcPct val="20000"/>
              </a:spcBef>
            </a:pPr>
            <a:r>
              <a:rPr kumimoji="0" lang="en-US" altLang="zh-CN" sz="2400" dirty="0">
                <a:solidFill>
                  <a:schemeClr val="accent1"/>
                </a:solidFill>
                <a:latin typeface="Century Gothic" pitchFamily="34" charset="0"/>
              </a:rPr>
              <a:t>    a number of letters </a:t>
            </a:r>
          </a:p>
          <a:p>
            <a:pPr eaLnBrk="1" hangingPunct="1">
              <a:lnSpc>
                <a:spcPct val="110000"/>
              </a:lnSpc>
              <a:spcBef>
                <a:spcPct val="20000"/>
              </a:spcBef>
            </a:pPr>
            <a:r>
              <a:rPr kumimoji="0" lang="en-US" altLang="zh-CN" sz="2400" dirty="0">
                <a:solidFill>
                  <a:schemeClr val="tx1"/>
                </a:solidFill>
                <a:latin typeface="Century Gothic" pitchFamily="34" charset="0"/>
              </a:rPr>
              <a:t>2. She kept up a thirty-year </a:t>
            </a:r>
            <a:r>
              <a:rPr kumimoji="0" lang="en-US" altLang="zh-CN" sz="2400" b="1" dirty="0">
                <a:solidFill>
                  <a:srgbClr val="993300"/>
                </a:solidFill>
                <a:latin typeface="Century Gothic" pitchFamily="34" charset="0"/>
              </a:rPr>
              <a:t>correspondence</a:t>
            </a:r>
            <a:r>
              <a:rPr kumimoji="0" lang="en-US" altLang="zh-CN" sz="2400" dirty="0">
                <a:solidFill>
                  <a:schemeClr val="tx1"/>
                </a:solidFill>
                <a:latin typeface="Century Gothic" pitchFamily="34" charset="0"/>
              </a:rPr>
              <a:t> with Mary.</a:t>
            </a: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a:solidFill>
                  <a:schemeClr val="accent1"/>
                </a:solidFill>
                <a:latin typeface="Century Gothic" pitchFamily="34" charset="0"/>
              </a:rPr>
              <a:t>the </a:t>
            </a:r>
            <a:r>
              <a:rPr kumimoji="0" lang="en-US" altLang="zh-CN" sz="2400" dirty="0" smtClean="0">
                <a:solidFill>
                  <a:schemeClr val="accent1"/>
                </a:solidFill>
                <a:latin typeface="Century Gothic" pitchFamily="34" charset="0"/>
              </a:rPr>
              <a:t>act of </a:t>
            </a:r>
            <a:r>
              <a:rPr kumimoji="0" lang="en-US" altLang="zh-CN" sz="2400" dirty="0">
                <a:solidFill>
                  <a:schemeClr val="accent1"/>
                </a:solidFill>
                <a:latin typeface="Century Gothic" pitchFamily="34" charset="0"/>
              </a:rPr>
              <a:t>writing and receiving letters</a:t>
            </a:r>
          </a:p>
          <a:p>
            <a:pPr eaLnBrk="1" hangingPunct="1">
              <a:lnSpc>
                <a:spcPct val="110000"/>
              </a:lnSpc>
              <a:spcBef>
                <a:spcPct val="20000"/>
              </a:spcBef>
            </a:pPr>
            <a:r>
              <a:rPr kumimoji="0" lang="en-US" altLang="zh-CN" sz="2400" dirty="0">
                <a:solidFill>
                  <a:schemeClr val="tx1"/>
                </a:solidFill>
                <a:latin typeface="Century Gothic" pitchFamily="34" charset="0"/>
              </a:rPr>
              <a:t>3. There is a definite </a:t>
            </a:r>
            <a:r>
              <a:rPr kumimoji="0" lang="en-US" altLang="zh-CN" sz="2400" b="1" dirty="0">
                <a:solidFill>
                  <a:srgbClr val="993300"/>
                </a:solidFill>
                <a:latin typeface="Century Gothic" pitchFamily="34" charset="0"/>
              </a:rPr>
              <a:t>correspondence</a:t>
            </a:r>
            <a:r>
              <a:rPr kumimoji="0" lang="en-US" altLang="zh-CN" sz="2400" dirty="0">
                <a:solidFill>
                  <a:schemeClr val="tx1"/>
                </a:solidFill>
                <a:latin typeface="Century Gothic" pitchFamily="34" charset="0"/>
              </a:rPr>
              <a:t> between infant mortality and poverty.</a:t>
            </a: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a:solidFill>
                  <a:schemeClr val="accent1"/>
                </a:solidFill>
                <a:latin typeface="Century Gothic" pitchFamily="34" charset="0"/>
              </a:rPr>
              <a:t>a </a:t>
            </a:r>
            <a:r>
              <a:rPr kumimoji="0" lang="en-US" altLang="zh-CN" sz="2400" dirty="0" smtClean="0">
                <a:solidFill>
                  <a:schemeClr val="accent1"/>
                </a:solidFill>
                <a:latin typeface="Century Gothic" pitchFamily="34" charset="0"/>
              </a:rPr>
              <a:t>close </a:t>
            </a:r>
            <a:r>
              <a:rPr kumimoji="0" lang="en-US" altLang="zh-CN" sz="2400" dirty="0">
                <a:solidFill>
                  <a:schemeClr val="accent1"/>
                </a:solidFill>
                <a:latin typeface="Century Gothic" pitchFamily="34" charset="0"/>
              </a:rPr>
              <a:t>similarity or </a:t>
            </a:r>
            <a:r>
              <a:rPr kumimoji="0" lang="en-US" altLang="zh-CN" sz="2400" dirty="0" smtClean="0">
                <a:solidFill>
                  <a:schemeClr val="accent1"/>
                </a:solidFill>
                <a:latin typeface="Century Gothic" pitchFamily="34" charset="0"/>
              </a:rPr>
              <a:t>connection between </a:t>
            </a:r>
            <a:r>
              <a:rPr kumimoji="0" lang="en-US" altLang="zh-CN" sz="2400" dirty="0">
                <a:solidFill>
                  <a:schemeClr val="accent1"/>
                </a:solidFill>
                <a:latin typeface="Century Gothic" pitchFamily="34" charset="0"/>
              </a:rPr>
              <a:t>two things</a:t>
            </a: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3102706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247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247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247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247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24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8"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7"/>
          <p:cNvSpPr>
            <a:spLocks noGrp="1"/>
          </p:cNvSpPr>
          <p:nvPr>
            <p:ph type="title" idx="4294967295"/>
          </p:nvPr>
        </p:nvSpPr>
        <p:spPr>
          <a:xfrm>
            <a:off x="-108520" y="1268760"/>
            <a:ext cx="1953394" cy="831850"/>
          </a:xfrm>
        </p:spPr>
        <p:txBody>
          <a:bodyPr/>
          <a:lstStyle/>
          <a:p>
            <a:pPr eaLnBrk="1" hangingPunct="1"/>
            <a:r>
              <a:rPr lang="en-US" altLang="zh-CN" b="1" dirty="0" smtClean="0"/>
              <a:t>omit</a:t>
            </a:r>
            <a:endParaRPr lang="en-US" altLang="zh-CN" b="1" i="1" dirty="0" smtClean="0"/>
          </a:p>
        </p:txBody>
      </p:sp>
      <p:sp>
        <p:nvSpPr>
          <p:cNvPr id="232478" name="Text Box 30"/>
          <p:cNvSpPr txBox="1">
            <a:spLocks noChangeArrowheads="1"/>
          </p:cNvSpPr>
          <p:nvPr/>
        </p:nvSpPr>
        <p:spPr bwMode="auto">
          <a:xfrm>
            <a:off x="281159" y="2708920"/>
            <a:ext cx="8424862" cy="33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20000"/>
              </a:spcBef>
            </a:pPr>
            <a:r>
              <a:rPr kumimoji="0" lang="en-US" altLang="zh-CN" sz="2400" b="1" dirty="0">
                <a:solidFill>
                  <a:schemeClr val="tx1"/>
                </a:solidFill>
                <a:latin typeface="Century Gothic" pitchFamily="34" charset="0"/>
              </a:rPr>
              <a:t>Make sentences with the words.</a:t>
            </a:r>
            <a:endParaRPr kumimoji="0" lang="en-US" altLang="zh-CN" sz="2400" dirty="0">
              <a:solidFill>
                <a:schemeClr val="tx1"/>
              </a:solidFill>
              <a:latin typeface="Century Gothic" pitchFamily="34" charset="0"/>
            </a:endParaRPr>
          </a:p>
          <a:p>
            <a:pPr eaLnBrk="1" hangingPunct="1">
              <a:lnSpc>
                <a:spcPct val="110000"/>
              </a:lnSpc>
              <a:spcBef>
                <a:spcPct val="20000"/>
              </a:spcBef>
            </a:pPr>
            <a:r>
              <a:rPr kumimoji="0" lang="en-US" altLang="zh-CN" sz="2400" dirty="0">
                <a:solidFill>
                  <a:schemeClr val="tx1"/>
                </a:solidFill>
                <a:latin typeface="Century Gothic" pitchFamily="34" charset="0"/>
              </a:rPr>
              <a:t>1. Important details; omit; article</a:t>
            </a:r>
          </a:p>
          <a:p>
            <a:pPr eaLnBrk="1" hangingPunct="1">
              <a:lnSpc>
                <a:spcPct val="110000"/>
              </a:lnSpc>
              <a:spcBef>
                <a:spcPct val="20000"/>
              </a:spcBef>
            </a:pPr>
            <a:r>
              <a:rPr kumimoji="0" lang="en-US" altLang="zh-CN" sz="2400" dirty="0">
                <a:solidFill>
                  <a:schemeClr val="accent1"/>
                </a:solidFill>
                <a:latin typeface="Century Gothic" pitchFamily="34" charset="0"/>
              </a:rPr>
              <a:t>    Important details had been </a:t>
            </a:r>
            <a:r>
              <a:rPr kumimoji="0" lang="en-US" altLang="zh-CN" sz="2400" b="1" dirty="0">
                <a:solidFill>
                  <a:schemeClr val="accent1"/>
                </a:solidFill>
                <a:latin typeface="Century Gothic" pitchFamily="34" charset="0"/>
              </a:rPr>
              <a:t>omitted</a:t>
            </a:r>
            <a:r>
              <a:rPr kumimoji="0" lang="en-US" altLang="zh-CN" sz="2400" dirty="0">
                <a:solidFill>
                  <a:schemeClr val="accent1"/>
                </a:solidFill>
                <a:latin typeface="Century Gothic" pitchFamily="34" charset="0"/>
              </a:rPr>
              <a:t> from the article.</a:t>
            </a:r>
          </a:p>
          <a:p>
            <a:pPr eaLnBrk="1" hangingPunct="1">
              <a:lnSpc>
                <a:spcPct val="110000"/>
              </a:lnSpc>
              <a:spcBef>
                <a:spcPct val="20000"/>
              </a:spcBef>
            </a:pPr>
            <a:r>
              <a:rPr kumimoji="0" lang="en-US" altLang="zh-CN" sz="2400" dirty="0">
                <a:solidFill>
                  <a:schemeClr val="tx1"/>
                </a:solidFill>
                <a:latin typeface="Century Gothic" pitchFamily="34" charset="0"/>
              </a:rPr>
              <a:t>2. His new girlfriend; omit; tell him; married.</a:t>
            </a: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a:solidFill>
                  <a:schemeClr val="accent1"/>
                </a:solidFill>
                <a:latin typeface="Century Gothic" pitchFamily="34" charset="0"/>
              </a:rPr>
              <a:t>His new girlfriend </a:t>
            </a:r>
            <a:r>
              <a:rPr kumimoji="0" lang="en-US" altLang="zh-CN" sz="2400" b="1" dirty="0">
                <a:solidFill>
                  <a:schemeClr val="accent1"/>
                </a:solidFill>
                <a:latin typeface="Century Gothic" pitchFamily="34" charset="0"/>
              </a:rPr>
              <a:t>omitted </a:t>
            </a:r>
            <a:r>
              <a:rPr kumimoji="0" lang="en-US" altLang="zh-CN" sz="2400" dirty="0">
                <a:solidFill>
                  <a:schemeClr val="accent1"/>
                </a:solidFill>
                <a:latin typeface="Century Gothic" pitchFamily="34" charset="0"/>
              </a:rPr>
              <a:t>to tell him she was married.</a:t>
            </a:r>
          </a:p>
          <a:p>
            <a:pPr eaLnBrk="1" hangingPunct="1">
              <a:lnSpc>
                <a:spcPct val="110000"/>
              </a:lnSpc>
              <a:spcBef>
                <a:spcPct val="20000"/>
              </a:spcBef>
            </a:pPr>
            <a:r>
              <a:rPr kumimoji="0" lang="en-US" altLang="zh-CN" sz="2400" dirty="0">
                <a:solidFill>
                  <a:schemeClr val="tx1"/>
                </a:solidFill>
                <a:latin typeface="Century Gothic" pitchFamily="34" charset="0"/>
              </a:rPr>
              <a:t>3. Serious omission; mention; cost</a:t>
            </a:r>
          </a:p>
          <a:p>
            <a:pPr eaLnBrk="1" hangingPunct="1">
              <a:lnSpc>
                <a:spcPct val="110000"/>
              </a:lnSpc>
              <a:spcBef>
                <a:spcPct val="20000"/>
              </a:spcBef>
            </a:pPr>
            <a:r>
              <a:rPr kumimoji="0" lang="en-US" altLang="zh-CN" sz="2400" dirty="0">
                <a:solidFill>
                  <a:schemeClr val="tx1"/>
                </a:solidFill>
                <a:latin typeface="Century Gothic" pitchFamily="34" charset="0"/>
              </a:rPr>
              <a:t>	</a:t>
            </a:r>
            <a:r>
              <a:rPr kumimoji="0" lang="en-US" altLang="zh-CN" sz="2400" dirty="0">
                <a:solidFill>
                  <a:schemeClr val="accent1"/>
                </a:solidFill>
                <a:latin typeface="Century Gothic" pitchFamily="34" charset="0"/>
              </a:rPr>
              <a:t>One serious </a:t>
            </a:r>
            <a:r>
              <a:rPr kumimoji="0" lang="en-US" altLang="zh-CN" sz="2400" b="1" dirty="0">
                <a:solidFill>
                  <a:schemeClr val="accent1"/>
                </a:solidFill>
                <a:latin typeface="Century Gothic" pitchFamily="34" charset="0"/>
              </a:rPr>
              <a:t>omission</a:t>
            </a:r>
            <a:r>
              <a:rPr kumimoji="0" lang="en-US" altLang="zh-CN" sz="2400" dirty="0">
                <a:solidFill>
                  <a:schemeClr val="accent1"/>
                </a:solidFill>
                <a:latin typeface="Century Gothic" pitchFamily="34" charset="0"/>
              </a:rPr>
              <a:t> is any mention of the cost.</a:t>
            </a:r>
          </a:p>
        </p:txBody>
      </p:sp>
      <p:sp>
        <p:nvSpPr>
          <p:cNvPr id="232477" name="Rectangle 29"/>
          <p:cNvSpPr>
            <a:spLocks noChangeArrowheads="1"/>
          </p:cNvSpPr>
          <p:nvPr/>
        </p:nvSpPr>
        <p:spPr bwMode="auto">
          <a:xfrm>
            <a:off x="1475656" y="1444318"/>
            <a:ext cx="518457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55600" indent="-3556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dirty="0">
                <a:solidFill>
                  <a:schemeClr val="tx1"/>
                </a:solidFill>
                <a:latin typeface="Century Gothic" pitchFamily="34" charset="0"/>
              </a:rPr>
              <a:t>v.</a:t>
            </a:r>
            <a:r>
              <a:rPr kumimoji="0" lang="en-US" altLang="zh-CN" sz="2400" dirty="0">
                <a:solidFill>
                  <a:schemeClr val="tx1"/>
                </a:solidFill>
                <a:latin typeface="Century Gothic" pitchFamily="34" charset="0"/>
              </a:rPr>
              <a:t> fail to include someone or something, either deliberately or because you forget</a:t>
            </a:r>
          </a:p>
        </p:txBody>
      </p:sp>
      <p:pic>
        <p:nvPicPr>
          <p:cNvPr id="59402" name="Picture 19" descr="STsCRtoFeBbobM"/>
          <p:cNvPicPr>
            <a:picLocks noChangeAspect="1" noChangeArrowheads="1"/>
          </p:cNvPicPr>
          <p:nvPr/>
        </p:nvPicPr>
        <p:blipFill>
          <a:blip r:embed="rId3">
            <a:extLst>
              <a:ext uri="{28A0092B-C50C-407E-A947-70E740481C1C}">
                <a14:useLocalDpi xmlns:a14="http://schemas.microsoft.com/office/drawing/2010/main" val="0"/>
              </a:ext>
            </a:extLst>
          </a:blip>
          <a:srcRect r="2231" b="26328"/>
          <a:stretch>
            <a:fillRect/>
          </a:stretch>
        </p:blipFill>
        <p:spPr bwMode="auto">
          <a:xfrm rot="320865">
            <a:off x="6640915" y="1429361"/>
            <a:ext cx="2001837" cy="215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
        <p:nvSpPr>
          <p:cNvPr id="2" name="矩形 1"/>
          <p:cNvSpPr/>
          <p:nvPr/>
        </p:nvSpPr>
        <p:spPr>
          <a:xfrm>
            <a:off x="281159" y="6027003"/>
            <a:ext cx="4572000" cy="830997"/>
          </a:xfrm>
          <a:prstGeom prst="rect">
            <a:avLst/>
          </a:prstGeom>
        </p:spPr>
        <p:txBody>
          <a:bodyPr>
            <a:spAutoFit/>
          </a:bodyPr>
          <a:lstStyle/>
          <a:p>
            <a:r>
              <a:rPr lang="en-US" altLang="zh-CN" sz="2400" b="1" dirty="0">
                <a:solidFill>
                  <a:schemeClr val="accent3">
                    <a:lumMod val="50000"/>
                  </a:schemeClr>
                </a:solidFill>
              </a:rPr>
              <a:t>Word family: omission </a:t>
            </a:r>
            <a:r>
              <a:rPr lang="en-US" altLang="zh-CN" sz="2400" b="1" i="1" dirty="0">
                <a:solidFill>
                  <a:schemeClr val="accent3">
                    <a:lumMod val="50000"/>
                  </a:schemeClr>
                </a:solidFill>
              </a:rPr>
              <a:t>n.</a:t>
            </a:r>
          </a:p>
          <a:p>
            <a:r>
              <a:rPr lang="en-US" altLang="zh-CN" sz="2400" b="1" dirty="0">
                <a:solidFill>
                  <a:schemeClr val="accent3">
                    <a:lumMod val="50000"/>
                  </a:schemeClr>
                </a:solidFill>
              </a:rPr>
              <a:t>See also: </a:t>
            </a:r>
            <a:r>
              <a:rPr lang="en-US" altLang="zh-CN" sz="2400" b="1" dirty="0">
                <a:solidFill>
                  <a:schemeClr val="accent3">
                    <a:lumMod val="50000"/>
                  </a:schemeClr>
                </a:solidFill>
                <a:hlinkClick r:id="rId6" action="ppaction://hlinksldjump"/>
              </a:rPr>
              <a:t>omit to do </a:t>
            </a:r>
            <a:r>
              <a:rPr lang="en-US" altLang="zh-CN" sz="2400" b="1" dirty="0" err="1">
                <a:solidFill>
                  <a:schemeClr val="accent3">
                    <a:lumMod val="50000"/>
                  </a:schemeClr>
                </a:solidFill>
                <a:hlinkClick r:id="rId6" action="ppaction://hlinksldjump"/>
              </a:rPr>
              <a:t>sth</a:t>
            </a:r>
            <a:r>
              <a:rPr lang="en-US" altLang="zh-CN" sz="2400" b="1" dirty="0">
                <a:solidFill>
                  <a:schemeClr val="accent3">
                    <a:lumMod val="50000"/>
                  </a:schemeClr>
                </a:solidFill>
                <a:hlinkClick r:id="rId6" action="ppaction://hlinksldjump"/>
              </a:rPr>
              <a:t>.</a:t>
            </a:r>
            <a:endParaRPr lang="en-US" altLang="zh-CN" sz="2400" b="1" dirty="0">
              <a:solidFill>
                <a:schemeClr val="accent3">
                  <a:lumMod val="50000"/>
                </a:schemeClr>
              </a:solidFill>
            </a:endParaRPr>
          </a:p>
        </p:txBody>
      </p:sp>
    </p:spTree>
    <p:extLst>
      <p:ext uri="{BB962C8B-B14F-4D97-AF65-F5344CB8AC3E}">
        <p14:creationId xmlns:p14="http://schemas.microsoft.com/office/powerpoint/2010/main" val="1299919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8" grpId="0" build="allAtOnce"/>
      <p:bldP spid="232477"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1" name="Rectangle 27"/>
          <p:cNvSpPr>
            <a:spLocks noGrp="1"/>
          </p:cNvSpPr>
          <p:nvPr>
            <p:ph type="title" idx="4294967295"/>
          </p:nvPr>
        </p:nvSpPr>
        <p:spPr>
          <a:xfrm>
            <a:off x="-768423" y="1340768"/>
            <a:ext cx="3252189" cy="831850"/>
          </a:xfrm>
        </p:spPr>
        <p:txBody>
          <a:bodyPr>
            <a:normAutofit/>
          </a:bodyPr>
          <a:lstStyle/>
          <a:p>
            <a:pPr algn="l" eaLnBrk="1" hangingPunct="1"/>
            <a:r>
              <a:rPr lang="zh-CN" altLang="en-US" sz="2400" b="0" dirty="0" smtClean="0"/>
              <a:t></a:t>
            </a:r>
            <a:r>
              <a:rPr lang="zh-CN" altLang="en-US" dirty="0" smtClean="0"/>
              <a:t>	</a:t>
            </a:r>
            <a:r>
              <a:rPr lang="en-US" altLang="zh-CN" b="1" dirty="0" smtClean="0"/>
              <a:t>restraint</a:t>
            </a:r>
            <a:endParaRPr lang="en-US" altLang="zh-CN" sz="2400" b="1" i="1" dirty="0" smtClean="0"/>
          </a:p>
        </p:txBody>
      </p:sp>
      <p:sp>
        <p:nvSpPr>
          <p:cNvPr id="232477" name="Rectangle 29"/>
          <p:cNvSpPr>
            <a:spLocks noChangeAspect="1" noChangeArrowheads="1"/>
          </p:cNvSpPr>
          <p:nvPr/>
        </p:nvSpPr>
        <p:spPr bwMode="auto">
          <a:xfrm>
            <a:off x="2483766" y="1525701"/>
            <a:ext cx="62649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55600" indent="-3556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i="1" dirty="0">
                <a:solidFill>
                  <a:schemeClr val="tx1"/>
                </a:solidFill>
                <a:latin typeface="Century Gothic" pitchFamily="34" charset="0"/>
              </a:rPr>
              <a:t>n.</a:t>
            </a:r>
            <a:r>
              <a:rPr kumimoji="0" lang="en-US" altLang="zh-CN" sz="2400" dirty="0">
                <a:solidFill>
                  <a:schemeClr val="tx1"/>
                </a:solidFill>
                <a:latin typeface="Century Gothic" pitchFamily="34" charset="0"/>
              </a:rPr>
              <a:t> the limit or control of the expression of strong emotion or opinion</a:t>
            </a:r>
          </a:p>
        </p:txBody>
      </p:sp>
      <p:sp>
        <p:nvSpPr>
          <p:cNvPr id="232478" name="Text Box 30"/>
          <p:cNvSpPr txBox="1">
            <a:spLocks noChangeArrowheads="1"/>
          </p:cNvSpPr>
          <p:nvPr/>
        </p:nvSpPr>
        <p:spPr bwMode="auto">
          <a:xfrm>
            <a:off x="403250" y="2993255"/>
            <a:ext cx="5616575" cy="289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361950" algn="l"/>
              </a:tabLst>
              <a:defRPr kumimoji="1" sz="2800">
                <a:solidFill>
                  <a:schemeClr val="hlink"/>
                </a:solidFill>
                <a:latin typeface="Times New Roman" pitchFamily="18" charset="0"/>
                <a:ea typeface="宋体" pitchFamily="2" charset="-122"/>
              </a:defRPr>
            </a:lvl1pPr>
            <a:lvl2pPr marL="742950" indent="-285750" eaLnBrk="0" hangingPunct="0">
              <a:tabLst>
                <a:tab pos="361950" algn="l"/>
              </a:tabLst>
              <a:defRPr kumimoji="1" sz="2800">
                <a:solidFill>
                  <a:schemeClr val="hlink"/>
                </a:solidFill>
                <a:latin typeface="Times New Roman" pitchFamily="18" charset="0"/>
                <a:ea typeface="宋体" pitchFamily="2" charset="-122"/>
              </a:defRPr>
            </a:lvl2pPr>
            <a:lvl3pPr marL="1143000" indent="-228600" eaLnBrk="0" hangingPunct="0">
              <a:tabLst>
                <a:tab pos="361950" algn="l"/>
              </a:tabLst>
              <a:defRPr kumimoji="1" sz="2800">
                <a:solidFill>
                  <a:schemeClr val="hlink"/>
                </a:solidFill>
                <a:latin typeface="Times New Roman" pitchFamily="18" charset="0"/>
                <a:ea typeface="宋体" pitchFamily="2" charset="-122"/>
              </a:defRPr>
            </a:lvl3pPr>
            <a:lvl4pPr marL="1600200" indent="-228600" eaLnBrk="0" hangingPunct="0">
              <a:tabLst>
                <a:tab pos="361950" algn="l"/>
              </a:tabLst>
              <a:defRPr kumimoji="1" sz="2800">
                <a:solidFill>
                  <a:schemeClr val="hlink"/>
                </a:solidFill>
                <a:latin typeface="Times New Roman" pitchFamily="18" charset="0"/>
                <a:ea typeface="宋体" pitchFamily="2" charset="-122"/>
              </a:defRPr>
            </a:lvl4pPr>
            <a:lvl5pPr marL="2057400" indent="-228600" eaLnBrk="0" hangingPunct="0">
              <a:tabLst>
                <a:tab pos="361950"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Tx/>
              <a:buAutoNum type="arabicPeriod"/>
            </a:pPr>
            <a:r>
              <a:rPr kumimoji="0" lang="en-US" altLang="zh-CN" sz="2400" dirty="0">
                <a:solidFill>
                  <a:schemeClr val="tx1"/>
                </a:solidFill>
                <a:latin typeface="Century Gothic" pitchFamily="34" charset="0"/>
              </a:rPr>
              <a:t>We need to exercise </a:t>
            </a:r>
            <a:r>
              <a:rPr kumimoji="0" lang="en-US" altLang="zh-CN" sz="2400" b="1" dirty="0">
                <a:solidFill>
                  <a:schemeClr val="tx1"/>
                </a:solidFill>
                <a:latin typeface="Century Gothic" pitchFamily="34" charset="0"/>
              </a:rPr>
              <a:t>restraint </a:t>
            </a:r>
            <a:r>
              <a:rPr kumimoji="0" lang="en-US" altLang="zh-CN" sz="2400" dirty="0">
                <a:solidFill>
                  <a:schemeClr val="tx1"/>
                </a:solidFill>
                <a:latin typeface="Century Gothic" pitchFamily="34" charset="0"/>
              </a:rPr>
              <a:t>________ spending.</a:t>
            </a:r>
          </a:p>
          <a:p>
            <a:pPr eaLnBrk="1" hangingPunct="1">
              <a:lnSpc>
                <a:spcPct val="120000"/>
              </a:lnSpc>
              <a:spcBef>
                <a:spcPct val="20000"/>
              </a:spcBef>
              <a:buFontTx/>
              <a:buAutoNum type="arabicPeriod"/>
            </a:pPr>
            <a:r>
              <a:rPr kumimoji="0" lang="en-US" altLang="zh-CN" sz="2400" dirty="0">
                <a:solidFill>
                  <a:schemeClr val="tx1"/>
                </a:solidFill>
                <a:latin typeface="Century Gothic" pitchFamily="34" charset="0"/>
              </a:rPr>
              <a:t>Please </a:t>
            </a:r>
            <a:r>
              <a:rPr kumimoji="0" lang="en-US" altLang="zh-CN" sz="2400" b="1" dirty="0">
                <a:solidFill>
                  <a:schemeClr val="tx1"/>
                </a:solidFill>
                <a:latin typeface="Century Gothic" pitchFamily="34" charset="0"/>
              </a:rPr>
              <a:t>restrain</a:t>
            </a:r>
            <a:r>
              <a:rPr kumimoji="0" lang="en-US" altLang="zh-CN" sz="2400" dirty="0">
                <a:solidFill>
                  <a:schemeClr val="tx1"/>
                </a:solidFill>
                <a:latin typeface="Century Gothic" pitchFamily="34" charset="0"/>
              </a:rPr>
              <a:t> yourself ________ coughing during the performance.</a:t>
            </a:r>
          </a:p>
          <a:p>
            <a:pPr eaLnBrk="1" hangingPunct="1">
              <a:lnSpc>
                <a:spcPct val="120000"/>
              </a:lnSpc>
              <a:spcBef>
                <a:spcPct val="20000"/>
              </a:spcBef>
              <a:buFontTx/>
              <a:buAutoNum type="arabicPeriod"/>
            </a:pPr>
            <a:r>
              <a:rPr kumimoji="0" lang="en-US" altLang="zh-CN" sz="2400" dirty="0">
                <a:solidFill>
                  <a:schemeClr val="tx1"/>
                </a:solidFill>
                <a:latin typeface="Century Gothic" pitchFamily="34" charset="0"/>
              </a:rPr>
              <a:t>He left of his own will and not __________ </a:t>
            </a:r>
            <a:r>
              <a:rPr kumimoji="0" lang="en-US" altLang="zh-CN" sz="2400" b="1" dirty="0">
                <a:solidFill>
                  <a:schemeClr val="tx1"/>
                </a:solidFill>
                <a:latin typeface="Century Gothic" pitchFamily="34" charset="0"/>
              </a:rPr>
              <a:t>restraint</a:t>
            </a:r>
            <a:r>
              <a:rPr kumimoji="0" lang="en-US" altLang="zh-CN" sz="2400" dirty="0">
                <a:solidFill>
                  <a:schemeClr val="tx1"/>
                </a:solidFill>
                <a:latin typeface="Century Gothic" pitchFamily="34" charset="0"/>
              </a:rPr>
              <a:t>.</a:t>
            </a:r>
          </a:p>
        </p:txBody>
      </p:sp>
      <p:sp>
        <p:nvSpPr>
          <p:cNvPr id="1255440" name="Text Box 16"/>
          <p:cNvSpPr txBox="1">
            <a:spLocks noChangeArrowheads="1"/>
          </p:cNvSpPr>
          <p:nvPr/>
        </p:nvSpPr>
        <p:spPr bwMode="auto">
          <a:xfrm>
            <a:off x="1157268" y="3454873"/>
            <a:ext cx="5238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a:solidFill>
                  <a:srgbClr val="0066CC"/>
                </a:solidFill>
                <a:latin typeface="Century Gothic" pitchFamily="34" charset="0"/>
              </a:rPr>
              <a:t>on</a:t>
            </a:r>
          </a:p>
        </p:txBody>
      </p:sp>
      <p:sp>
        <p:nvSpPr>
          <p:cNvPr id="1255441" name="Text Box 17"/>
          <p:cNvSpPr txBox="1">
            <a:spLocks noChangeArrowheads="1"/>
          </p:cNvSpPr>
          <p:nvPr/>
        </p:nvSpPr>
        <p:spPr bwMode="auto">
          <a:xfrm>
            <a:off x="4427538" y="3933056"/>
            <a:ext cx="79375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a:solidFill>
                  <a:srgbClr val="0066CC"/>
                </a:solidFill>
                <a:latin typeface="Century Gothic" pitchFamily="34" charset="0"/>
              </a:rPr>
              <a:t>from</a:t>
            </a:r>
          </a:p>
        </p:txBody>
      </p:sp>
      <p:sp>
        <p:nvSpPr>
          <p:cNvPr id="1255442" name="Text Box 18"/>
          <p:cNvSpPr txBox="1">
            <a:spLocks noChangeArrowheads="1"/>
          </p:cNvSpPr>
          <p:nvPr/>
        </p:nvSpPr>
        <p:spPr bwMode="auto">
          <a:xfrm>
            <a:off x="1034117" y="5366568"/>
            <a:ext cx="9652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a:solidFill>
                  <a:srgbClr val="0066CC"/>
                </a:solidFill>
                <a:latin typeface="Century Gothic" pitchFamily="34" charset="0"/>
              </a:rPr>
              <a:t>under</a:t>
            </a:r>
          </a:p>
        </p:txBody>
      </p:sp>
      <p:pic>
        <p:nvPicPr>
          <p:cNvPr id="60429" name="Picture 19" descr="restraint"/>
          <p:cNvPicPr>
            <a:picLocks noChangeAspect="1" noChangeArrowheads="1"/>
          </p:cNvPicPr>
          <p:nvPr/>
        </p:nvPicPr>
        <p:blipFill>
          <a:blip r:embed="rId3">
            <a:extLst>
              <a:ext uri="{28A0092B-C50C-407E-A947-70E740481C1C}">
                <a14:useLocalDpi xmlns:a14="http://schemas.microsoft.com/office/drawing/2010/main" val="0"/>
              </a:ext>
            </a:extLst>
          </a:blip>
          <a:srcRect t="3792" r="1198"/>
          <a:stretch>
            <a:fillRect/>
          </a:stretch>
        </p:blipFill>
        <p:spPr bwMode="auto">
          <a:xfrm>
            <a:off x="6265453" y="3068638"/>
            <a:ext cx="2662237"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5444" name="Rectangle 20"/>
          <p:cNvSpPr>
            <a:spLocks noChangeArrowheads="1"/>
          </p:cNvSpPr>
          <p:nvPr/>
        </p:nvSpPr>
        <p:spPr bwMode="auto">
          <a:xfrm>
            <a:off x="255821" y="2356698"/>
            <a:ext cx="827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dirty="0">
                <a:solidFill>
                  <a:schemeClr val="tx1"/>
                </a:solidFill>
                <a:latin typeface="Century Gothic" pitchFamily="34" charset="0"/>
              </a:rPr>
              <a:t>Complete the sentences with appropriate prepositions.</a:t>
            </a:r>
          </a:p>
        </p:txBody>
      </p:sp>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204462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54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5544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554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55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1255440" grpId="0"/>
      <p:bldP spid="1255441" grpId="0"/>
      <p:bldP spid="1255442" grpId="0"/>
      <p:bldP spid="12554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7"/>
          <p:cNvSpPr>
            <a:spLocks noGrp="1"/>
          </p:cNvSpPr>
          <p:nvPr>
            <p:ph type="title" idx="4294967295"/>
          </p:nvPr>
        </p:nvSpPr>
        <p:spPr>
          <a:xfrm>
            <a:off x="-108520" y="1336624"/>
            <a:ext cx="2862950" cy="831850"/>
          </a:xfrm>
        </p:spPr>
        <p:txBody>
          <a:bodyPr>
            <a:normAutofit fontScale="90000"/>
          </a:bodyPr>
          <a:lstStyle/>
          <a:p>
            <a:pPr algn="l" eaLnBrk="1" hangingPunct="1"/>
            <a:r>
              <a:rPr lang="zh-CN" altLang="en-US" sz="2400" b="0" dirty="0" smtClean="0"/>
              <a:t></a:t>
            </a:r>
            <a:r>
              <a:rPr lang="en-US" altLang="zh-CN" sz="4000" b="1" dirty="0" smtClean="0"/>
              <a:t>economical</a:t>
            </a:r>
            <a:endParaRPr lang="en-US" altLang="zh-CN" sz="4000" b="1" i="1" dirty="0" smtClean="0"/>
          </a:p>
        </p:txBody>
      </p:sp>
      <p:sp>
        <p:nvSpPr>
          <p:cNvPr id="232477" name="Rectangle 29"/>
          <p:cNvSpPr>
            <a:spLocks noChangeAspect="1" noChangeArrowheads="1"/>
          </p:cNvSpPr>
          <p:nvPr/>
        </p:nvSpPr>
        <p:spPr bwMode="auto">
          <a:xfrm>
            <a:off x="2481951" y="1484784"/>
            <a:ext cx="722904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0"/>
              </a:spcBef>
            </a:pPr>
            <a:r>
              <a:rPr kumimoji="0" lang="en-US" altLang="zh-CN" sz="2400" i="1" dirty="0">
                <a:solidFill>
                  <a:schemeClr val="tx1"/>
                </a:solidFill>
                <a:latin typeface="Century Gothic" pitchFamily="34" charset="0"/>
              </a:rPr>
              <a:t>adj.</a:t>
            </a:r>
            <a:r>
              <a:rPr kumimoji="0" lang="en-US" altLang="zh-CN" sz="2400" dirty="0">
                <a:solidFill>
                  <a:schemeClr val="tx1"/>
                </a:solidFill>
                <a:latin typeface="Century Gothic" pitchFamily="34" charset="0"/>
              </a:rPr>
              <a:t> not spending or costing much money </a:t>
            </a:r>
          </a:p>
        </p:txBody>
      </p:sp>
      <p:sp>
        <p:nvSpPr>
          <p:cNvPr id="889887" name="Rectangle 31"/>
          <p:cNvSpPr>
            <a:spLocks noChangeArrowheads="1"/>
          </p:cNvSpPr>
          <p:nvPr/>
        </p:nvSpPr>
        <p:spPr bwMode="auto">
          <a:xfrm>
            <a:off x="323850" y="2276872"/>
            <a:ext cx="864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dirty="0">
                <a:solidFill>
                  <a:schemeClr val="tx1"/>
                </a:solidFill>
                <a:latin typeface="Century Gothic" pitchFamily="34" charset="0"/>
              </a:rPr>
              <a:t>Complete the sentences with the words in the column.</a:t>
            </a:r>
          </a:p>
        </p:txBody>
      </p:sp>
      <p:sp>
        <p:nvSpPr>
          <p:cNvPr id="232478" name="Text Box 30"/>
          <p:cNvSpPr txBox="1">
            <a:spLocks noChangeArrowheads="1"/>
          </p:cNvSpPr>
          <p:nvPr/>
        </p:nvSpPr>
        <p:spPr bwMode="auto">
          <a:xfrm>
            <a:off x="358775" y="3717032"/>
            <a:ext cx="8424862"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He always was _____________ when it came to buying presents. </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Marry studied _____________ at Oxford University.</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_______________ growth is slowing down,</a:t>
            </a:r>
          </a:p>
          <a:p>
            <a:pPr eaLnBrk="1" hangingPunct="1">
              <a:lnSpc>
                <a:spcPct val="110000"/>
              </a:lnSpc>
              <a:spcBef>
                <a:spcPct val="20000"/>
              </a:spcBef>
              <a:buFontTx/>
              <a:buAutoNum type="arabicPeriod"/>
            </a:pPr>
            <a:r>
              <a:rPr kumimoji="0" lang="en-US" altLang="zh-CN" sz="2400" dirty="0">
                <a:solidFill>
                  <a:schemeClr val="tx1"/>
                </a:solidFill>
                <a:latin typeface="Century Gothic" pitchFamily="34" charset="0"/>
              </a:rPr>
              <a:t>The last five years have seen a consistent improvement in the country’s ____</a:t>
            </a:r>
            <a:r>
              <a:rPr kumimoji="0" lang="en-US" altLang="zh-CN" sz="2400" b="1" dirty="0">
                <a:solidFill>
                  <a:schemeClr val="tx1"/>
                </a:solidFill>
                <a:latin typeface="Century Gothic" pitchFamily="34" charset="0"/>
              </a:rPr>
              <a:t>_________</a:t>
            </a:r>
            <a:r>
              <a:rPr kumimoji="0" lang="en-US" altLang="zh-CN" sz="2400" dirty="0">
                <a:solidFill>
                  <a:schemeClr val="tx1"/>
                </a:solidFill>
                <a:latin typeface="Century Gothic" pitchFamily="34" charset="0"/>
              </a:rPr>
              <a:t>___.</a:t>
            </a:r>
          </a:p>
        </p:txBody>
      </p:sp>
      <p:sp>
        <p:nvSpPr>
          <p:cNvPr id="889889" name="AutoShape 33"/>
          <p:cNvSpPr>
            <a:spLocks noChangeArrowheads="1"/>
          </p:cNvSpPr>
          <p:nvPr/>
        </p:nvSpPr>
        <p:spPr bwMode="auto">
          <a:xfrm>
            <a:off x="696451" y="2852936"/>
            <a:ext cx="7991475" cy="647700"/>
          </a:xfrm>
          <a:prstGeom prst="roundRect">
            <a:avLst>
              <a:gd name="adj" fmla="val 16667"/>
            </a:avLst>
          </a:prstGeom>
          <a:solidFill>
            <a:schemeClr val="accent3">
              <a:lumMod val="40000"/>
              <a:lumOff val="60000"/>
            </a:schemeClr>
          </a:solidFill>
          <a:ln w="9525">
            <a:solidFill>
              <a:schemeClr val="tx1"/>
            </a:solidFill>
            <a:round/>
            <a:headEnd/>
            <a:tailEnd/>
          </a:ln>
        </p:spPr>
        <p:txBody>
          <a:bodyPr wrap="none"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300">
                <a:solidFill>
                  <a:schemeClr val="tx1"/>
                </a:solidFill>
                <a:latin typeface="Century Gothic" pitchFamily="34" charset="0"/>
              </a:rPr>
              <a:t> economy     economic    economics     economical</a:t>
            </a:r>
          </a:p>
        </p:txBody>
      </p:sp>
      <p:sp>
        <p:nvSpPr>
          <p:cNvPr id="889891" name="Rectangle 35"/>
          <p:cNvSpPr>
            <a:spLocks noChangeArrowheads="1"/>
          </p:cNvSpPr>
          <p:nvPr/>
        </p:nvSpPr>
        <p:spPr bwMode="auto">
          <a:xfrm>
            <a:off x="5652120" y="5989853"/>
            <a:ext cx="1624163" cy="46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rgbClr val="0066CC"/>
                </a:solidFill>
                <a:latin typeface="Century Gothic" pitchFamily="34" charset="0"/>
              </a:rPr>
              <a:t>economy</a:t>
            </a:r>
            <a:endParaRPr kumimoji="0" lang="zh-CN" altLang="en-US" sz="2400" b="1" dirty="0">
              <a:solidFill>
                <a:srgbClr val="0066CC"/>
              </a:solidFill>
              <a:latin typeface="Century Gothic" pitchFamily="34" charset="0"/>
            </a:endParaRPr>
          </a:p>
        </p:txBody>
      </p:sp>
      <p:sp>
        <p:nvSpPr>
          <p:cNvPr id="889893" name="Rectangle 37"/>
          <p:cNvSpPr>
            <a:spLocks noChangeArrowheads="1"/>
          </p:cNvSpPr>
          <p:nvPr/>
        </p:nvSpPr>
        <p:spPr bwMode="auto">
          <a:xfrm>
            <a:off x="1001239" y="5083894"/>
            <a:ext cx="1680268" cy="46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rgbClr val="0066CC"/>
                </a:solidFill>
                <a:latin typeface="Century Gothic" pitchFamily="34" charset="0"/>
              </a:rPr>
              <a:t>Economic</a:t>
            </a:r>
            <a:endParaRPr kumimoji="0" lang="zh-CN" altLang="en-US" sz="2400" b="1" dirty="0">
              <a:solidFill>
                <a:srgbClr val="0066CC"/>
              </a:solidFill>
              <a:latin typeface="Century Gothic" pitchFamily="34" charset="0"/>
            </a:endParaRPr>
          </a:p>
        </p:txBody>
      </p:sp>
      <p:sp>
        <p:nvSpPr>
          <p:cNvPr id="889895" name="Rectangle 39"/>
          <p:cNvSpPr>
            <a:spLocks noChangeArrowheads="1"/>
          </p:cNvSpPr>
          <p:nvPr/>
        </p:nvSpPr>
        <p:spPr bwMode="auto">
          <a:xfrm>
            <a:off x="2935818" y="4619793"/>
            <a:ext cx="1851789" cy="46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rgbClr val="0066CC"/>
                </a:solidFill>
                <a:latin typeface="Century Gothic" pitchFamily="34" charset="0"/>
              </a:rPr>
              <a:t>economics</a:t>
            </a:r>
            <a:endParaRPr kumimoji="0" lang="zh-CN" altLang="en-US" sz="2400" b="1" dirty="0">
              <a:solidFill>
                <a:srgbClr val="0066CC"/>
              </a:solidFill>
              <a:latin typeface="Century Gothic" pitchFamily="34" charset="0"/>
            </a:endParaRPr>
          </a:p>
        </p:txBody>
      </p:sp>
      <p:sp>
        <p:nvSpPr>
          <p:cNvPr id="889897" name="Rectangle 41"/>
          <p:cNvSpPr>
            <a:spLocks noChangeArrowheads="1"/>
          </p:cNvSpPr>
          <p:nvPr/>
        </p:nvSpPr>
        <p:spPr bwMode="auto">
          <a:xfrm>
            <a:off x="3111879" y="3735479"/>
            <a:ext cx="1994457" cy="46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rgbClr val="0066CC"/>
                </a:solidFill>
                <a:latin typeface="Century Gothic" pitchFamily="34" charset="0"/>
              </a:rPr>
              <a:t>economical</a:t>
            </a:r>
          </a:p>
        </p:txBody>
      </p:sp>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140851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98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98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24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98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98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898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9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889887" grpId="0"/>
      <p:bldP spid="232478" grpId="0"/>
      <p:bldP spid="889889" grpId="0" animBg="1"/>
      <p:bldP spid="889891" grpId="0"/>
      <p:bldP spid="889893" grpId="0"/>
      <p:bldP spid="889895" grpId="0"/>
      <p:bldP spid="889897"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4" name="Rectangle 17"/>
          <p:cNvSpPr>
            <a:spLocks noChangeArrowheads="1"/>
          </p:cNvSpPr>
          <p:nvPr/>
        </p:nvSpPr>
        <p:spPr bwMode="auto">
          <a:xfrm>
            <a:off x="250824" y="1412776"/>
            <a:ext cx="83534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0" algn="l"/>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0" algn="l"/>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0" algn="l"/>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0" algn="l"/>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0" algn="l"/>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9pPr>
          </a:lstStyle>
          <a:p>
            <a:pPr marL="360363" indent="-360363" eaLnBrk="1" hangingPunct="1">
              <a:lnSpc>
                <a:spcPct val="120000"/>
              </a:lnSpc>
              <a:spcBef>
                <a:spcPct val="20000"/>
              </a:spcBef>
            </a:pPr>
            <a:r>
              <a:rPr lang="en-US" altLang="zh-CN" sz="2600" b="1" dirty="0">
                <a:solidFill>
                  <a:schemeClr val="tx1"/>
                </a:solidFill>
                <a:latin typeface="Century Gothic" pitchFamily="34" charset="0"/>
              </a:rPr>
              <a:t>2. Look after the pennies and the pounds will look 	after themselves.</a:t>
            </a:r>
          </a:p>
        </p:txBody>
      </p:sp>
      <p:grpSp>
        <p:nvGrpSpPr>
          <p:cNvPr id="4" name="Group 34"/>
          <p:cNvGrpSpPr>
            <a:grpSpLocks/>
          </p:cNvGrpSpPr>
          <p:nvPr/>
        </p:nvGrpSpPr>
        <p:grpSpPr bwMode="auto">
          <a:xfrm>
            <a:off x="3563938" y="2205038"/>
            <a:ext cx="5184775" cy="1079500"/>
            <a:chOff x="2880" y="1389"/>
            <a:chExt cx="2631" cy="680"/>
          </a:xfrm>
        </p:grpSpPr>
        <p:sp>
          <p:nvSpPr>
            <p:cNvPr id="12313" name="AutoShape 20"/>
            <p:cNvSpPr>
              <a:spLocks noChangeArrowheads="1"/>
            </p:cNvSpPr>
            <p:nvPr/>
          </p:nvSpPr>
          <p:spPr bwMode="auto">
            <a:xfrm>
              <a:off x="2880" y="1389"/>
              <a:ext cx="2449" cy="680"/>
            </a:xfrm>
            <a:prstGeom prst="cloudCallout">
              <a:avLst>
                <a:gd name="adj1" fmla="val -74417"/>
                <a:gd name="adj2" fmla="val -87796"/>
              </a:avLst>
            </a:prstGeom>
            <a:gradFill rotWithShape="1">
              <a:gsLst>
                <a:gs pos="0">
                  <a:srgbClr val="669900">
                    <a:alpha val="75000"/>
                  </a:srgbClr>
                </a:gs>
                <a:gs pos="100000">
                  <a:schemeClr val="bg1"/>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lnSpc>
                  <a:spcPct val="90000"/>
                </a:lnSpc>
                <a:spcBef>
                  <a:spcPct val="30000"/>
                </a:spcBef>
              </a:pPr>
              <a:endParaRPr lang="zh-CN" altLang="en-US" sz="2600"/>
            </a:p>
          </p:txBody>
        </p:sp>
        <p:sp>
          <p:nvSpPr>
            <p:cNvPr id="12314" name="Rectangle 21"/>
            <p:cNvSpPr>
              <a:spLocks noChangeArrowheads="1"/>
            </p:cNvSpPr>
            <p:nvPr/>
          </p:nvSpPr>
          <p:spPr bwMode="auto">
            <a:xfrm>
              <a:off x="3016" y="1434"/>
              <a:ext cx="2495" cy="524"/>
            </a:xfrm>
            <a:prstGeom prst="rect">
              <a:avLst/>
            </a:prstGeom>
            <a:noFill/>
            <a:ln w="9525" cap="rnd" algn="ctr">
              <a:solidFill>
                <a:srgbClr val="FFCC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b="1">
                  <a:solidFill>
                    <a:schemeClr val="tx1"/>
                  </a:solidFill>
                  <a:latin typeface="Century Gothic" pitchFamily="34" charset="0"/>
                </a:rPr>
                <a:t>t</a:t>
              </a:r>
              <a:r>
                <a:rPr lang="en-US" altLang="en-US" sz="2400" b="1">
                  <a:solidFill>
                    <a:schemeClr val="tx1"/>
                  </a:solidFill>
                  <a:latin typeface="Century Gothic" pitchFamily="34" charset="0"/>
                </a:rPr>
                <a:t>aking care of your spending </a:t>
              </a:r>
              <a:r>
                <a:rPr lang="en-US" altLang="zh-CN" sz="2400" b="1">
                  <a:solidFill>
                    <a:schemeClr val="tx1"/>
                  </a:solidFill>
                  <a:latin typeface="Century Gothic" pitchFamily="34" charset="0"/>
                </a:rPr>
                <a:t>&amp; </a:t>
              </a:r>
              <a:r>
                <a:rPr lang="en-US" altLang="en-US" sz="2400" b="1">
                  <a:solidFill>
                    <a:schemeClr val="tx1"/>
                  </a:solidFill>
                  <a:latin typeface="Century Gothic" pitchFamily="34" charset="0"/>
                </a:rPr>
                <a:t>saving money</a:t>
              </a:r>
              <a:endParaRPr lang="zh-CN" altLang="en-US" sz="2400" b="1">
                <a:solidFill>
                  <a:schemeClr val="tx1"/>
                </a:solidFill>
                <a:latin typeface="Century Gothic" pitchFamily="34" charset="0"/>
              </a:endParaRPr>
            </a:p>
          </p:txBody>
        </p:sp>
      </p:grpSp>
      <p:sp>
        <p:nvSpPr>
          <p:cNvPr id="1169431" name="Rectangle 23"/>
          <p:cNvSpPr>
            <a:spLocks noChangeArrowheads="1"/>
          </p:cNvSpPr>
          <p:nvPr/>
        </p:nvSpPr>
        <p:spPr bwMode="auto">
          <a:xfrm>
            <a:off x="1979613" y="3429000"/>
            <a:ext cx="3910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1"/>
                </a:solidFill>
                <a:latin typeface="Century Gothic" pitchFamily="34" charset="0"/>
              </a:rPr>
              <a:t>If you are careful about</a:t>
            </a:r>
          </a:p>
        </p:txBody>
      </p:sp>
      <p:grpSp>
        <p:nvGrpSpPr>
          <p:cNvPr id="5" name="Group 37"/>
          <p:cNvGrpSpPr>
            <a:grpSpLocks/>
          </p:cNvGrpSpPr>
          <p:nvPr/>
        </p:nvGrpSpPr>
        <p:grpSpPr bwMode="auto">
          <a:xfrm>
            <a:off x="755650" y="4797425"/>
            <a:ext cx="5832475" cy="1887538"/>
            <a:chOff x="612" y="3022"/>
            <a:chExt cx="3674" cy="1189"/>
          </a:xfrm>
        </p:grpSpPr>
        <p:sp>
          <p:nvSpPr>
            <p:cNvPr id="12310" name="Line 24"/>
            <p:cNvSpPr>
              <a:spLocks noChangeShapeType="1"/>
            </p:cNvSpPr>
            <p:nvPr/>
          </p:nvSpPr>
          <p:spPr bwMode="auto">
            <a:xfrm>
              <a:off x="1247" y="3067"/>
              <a:ext cx="317" cy="363"/>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311" name="Rectangle 26"/>
            <p:cNvSpPr>
              <a:spLocks noChangeArrowheads="1"/>
            </p:cNvSpPr>
            <p:nvPr/>
          </p:nvSpPr>
          <p:spPr bwMode="auto">
            <a:xfrm>
              <a:off x="612" y="3385"/>
              <a:ext cx="367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pPr>
              <a:r>
                <a:rPr lang="en-US" altLang="zh-CN" sz="2400" dirty="0">
                  <a:solidFill>
                    <a:schemeClr val="tx1"/>
                  </a:solidFill>
                  <a:latin typeface="Century Gothic" pitchFamily="34" charset="0"/>
                </a:rPr>
                <a:t>the larger amounts of money will not need much attention (they will look after themselves)</a:t>
              </a:r>
            </a:p>
          </p:txBody>
        </p:sp>
        <p:sp>
          <p:nvSpPr>
            <p:cNvPr id="12312" name="Line 27"/>
            <p:cNvSpPr>
              <a:spLocks noChangeShapeType="1"/>
            </p:cNvSpPr>
            <p:nvPr/>
          </p:nvSpPr>
          <p:spPr bwMode="auto">
            <a:xfrm flipH="1">
              <a:off x="3424" y="3022"/>
              <a:ext cx="226" cy="408"/>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 name="Group 35"/>
          <p:cNvGrpSpPr>
            <a:grpSpLocks/>
          </p:cNvGrpSpPr>
          <p:nvPr/>
        </p:nvGrpSpPr>
        <p:grpSpPr bwMode="auto">
          <a:xfrm>
            <a:off x="611188" y="3933825"/>
            <a:ext cx="2232025" cy="842963"/>
            <a:chOff x="521" y="2478"/>
            <a:chExt cx="1406" cy="531"/>
          </a:xfrm>
        </p:grpSpPr>
        <p:sp>
          <p:nvSpPr>
            <p:cNvPr id="12308" name="Rectangle 29"/>
            <p:cNvSpPr>
              <a:spLocks noChangeArrowheads="1"/>
            </p:cNvSpPr>
            <p:nvPr/>
          </p:nvSpPr>
          <p:spPr bwMode="auto">
            <a:xfrm>
              <a:off x="521" y="2721"/>
              <a:ext cx="1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1"/>
                  </a:solidFill>
                  <a:latin typeface="Century Gothic" pitchFamily="34" charset="0"/>
                </a:rPr>
                <a:t>small details</a:t>
              </a:r>
            </a:p>
          </p:txBody>
        </p:sp>
        <p:sp>
          <p:nvSpPr>
            <p:cNvPr id="12309" name="Line 32"/>
            <p:cNvSpPr>
              <a:spLocks noChangeShapeType="1"/>
            </p:cNvSpPr>
            <p:nvPr/>
          </p:nvSpPr>
          <p:spPr bwMode="auto">
            <a:xfrm flipH="1">
              <a:off x="1247" y="2478"/>
              <a:ext cx="318" cy="227"/>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8" name="Group 36"/>
          <p:cNvGrpSpPr>
            <a:grpSpLocks/>
          </p:cNvGrpSpPr>
          <p:nvPr/>
        </p:nvGrpSpPr>
        <p:grpSpPr bwMode="auto">
          <a:xfrm>
            <a:off x="3851275" y="3860800"/>
            <a:ext cx="3817938" cy="844550"/>
            <a:chOff x="2562" y="2432"/>
            <a:chExt cx="2405" cy="532"/>
          </a:xfrm>
        </p:grpSpPr>
        <p:sp>
          <p:nvSpPr>
            <p:cNvPr id="12306" name="Rectangle 31"/>
            <p:cNvSpPr>
              <a:spLocks noChangeArrowheads="1"/>
            </p:cNvSpPr>
            <p:nvPr/>
          </p:nvSpPr>
          <p:spPr bwMode="auto">
            <a:xfrm>
              <a:off x="2562" y="2676"/>
              <a:ext cx="2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1"/>
                  </a:solidFill>
                  <a:latin typeface="Century Gothic" pitchFamily="34" charset="0"/>
                </a:rPr>
                <a:t>small amounts of money</a:t>
              </a:r>
              <a:endParaRPr lang="zh-CN" altLang="en-US" sz="2400">
                <a:solidFill>
                  <a:schemeClr val="tx1"/>
                </a:solidFill>
                <a:latin typeface="Century Gothic" pitchFamily="34" charset="0"/>
              </a:endParaRPr>
            </a:p>
          </p:txBody>
        </p:sp>
        <p:sp>
          <p:nvSpPr>
            <p:cNvPr id="12307" name="Line 33"/>
            <p:cNvSpPr>
              <a:spLocks noChangeShapeType="1"/>
            </p:cNvSpPr>
            <p:nvPr/>
          </p:nvSpPr>
          <p:spPr bwMode="auto">
            <a:xfrm>
              <a:off x="3379" y="2432"/>
              <a:ext cx="317" cy="272"/>
            </a:xfrm>
            <a:prstGeom prst="line">
              <a:avLst/>
            </a:prstGeom>
            <a:noFill/>
            <a:ln w="57150" cmpd="thickThin">
              <a:solidFill>
                <a:srgbClr val="3366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pic>
        <p:nvPicPr>
          <p:cNvPr id="12300" name="Picture 39" descr="penn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808" y="1844824"/>
            <a:ext cx="2232496" cy="136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smtClean="0">
                <a:solidFill>
                  <a:srgbClr val="DDFFDD"/>
                </a:solidFill>
              </a:rPr>
              <a:t>Warm-up</a:t>
            </a:r>
            <a:endParaRPr lang="zh-CN" altLang="en-US" sz="4800" b="1" dirty="0">
              <a:solidFill>
                <a:srgbClr val="DDFFDD"/>
              </a:solidFill>
            </a:endParaRPr>
          </a:p>
        </p:txBody>
      </p:sp>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4763" y="4930944"/>
            <a:ext cx="26289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2736" y="3445669"/>
            <a:ext cx="1705901" cy="1259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34" y="2465938"/>
            <a:ext cx="1728191" cy="133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62201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94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4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6688" y="1268760"/>
            <a:ext cx="8653784" cy="5975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34988" indent="-533400" algn="just" eaLnBrk="1" hangingPunct="1">
              <a:lnSpc>
                <a:spcPct val="100000"/>
              </a:lnSpc>
              <a:buSzPct val="120000"/>
              <a:buFont typeface="Arial" panose="020B0604020202020204" pitchFamily="34" charset="0"/>
              <a:buNone/>
            </a:pPr>
            <a:r>
              <a:rPr lang="en-US" altLang="en-US" sz="3200" b="1" dirty="0" smtClean="0">
                <a:ea typeface="宋体" panose="02010600030101010101" pitchFamily="2" charset="-122"/>
              </a:rPr>
              <a:t>spree</a:t>
            </a:r>
            <a:r>
              <a:rPr lang="en-US" altLang="zh-CN" dirty="0" smtClean="0"/>
              <a:t>           </a:t>
            </a:r>
            <a:r>
              <a:rPr lang="en-US" altLang="zh-CN" sz="2800" i="1" dirty="0" smtClean="0">
                <a:solidFill>
                  <a:srgbClr val="990000"/>
                </a:solidFill>
              </a:rPr>
              <a:t>n. </a:t>
            </a:r>
            <a:r>
              <a:rPr lang="en-US" altLang="zh-CN" sz="2800" dirty="0" smtClean="0">
                <a:solidFill>
                  <a:srgbClr val="990000"/>
                </a:solidFill>
              </a:rPr>
              <a:t>[C] </a:t>
            </a:r>
            <a:r>
              <a:rPr lang="en-US" altLang="en-US" sz="2800" dirty="0" smtClean="0">
                <a:ea typeface="宋体" panose="02010600030101010101" pitchFamily="2" charset="-122"/>
              </a:rPr>
              <a:t>a short period that you spend doing only</a:t>
            </a:r>
            <a:r>
              <a:rPr lang="en-US" altLang="zh-CN" sz="2800" dirty="0" smtClean="0"/>
              <a:t> </a:t>
            </a:r>
            <a:r>
              <a:rPr lang="en-US" altLang="en-US" sz="2800" dirty="0" smtClean="0">
                <a:ea typeface="宋体" panose="02010600030101010101" pitchFamily="2" charset="-122"/>
              </a:rPr>
              <a:t>one activity, esp. s</a:t>
            </a:r>
            <a:r>
              <a:rPr lang="en-US" altLang="zh-CN" sz="2800" dirty="0" smtClean="0"/>
              <a:t>th.</a:t>
            </a:r>
            <a:r>
              <a:rPr lang="en-US" altLang="en-US" sz="2800" dirty="0" smtClean="0">
                <a:ea typeface="宋体" panose="02010600030101010101" pitchFamily="2" charset="-122"/>
              </a:rPr>
              <a:t> enjoyable</a:t>
            </a:r>
            <a:r>
              <a:rPr lang="en-US" altLang="zh-CN" sz="2800" dirty="0" smtClean="0"/>
              <a:t> </a:t>
            </a:r>
            <a:r>
              <a:rPr lang="en-US" altLang="en-US" sz="2800" dirty="0" smtClean="0">
                <a:ea typeface="宋体" panose="02010600030101010101" pitchFamily="2" charset="-122"/>
              </a:rPr>
              <a:t>such as spending money or drinking alcohol</a:t>
            </a:r>
            <a:r>
              <a:rPr lang="zh-CN" altLang="en-US" sz="2400" dirty="0" smtClean="0">
                <a:solidFill>
                  <a:schemeClr val="hlink"/>
                </a:solidFill>
              </a:rPr>
              <a:t>（尤指）狂欢作乐</a:t>
            </a:r>
          </a:p>
          <a:p>
            <a:pPr marL="180975" indent="-179388" algn="just" eaLnBrk="1" hangingPunct="1">
              <a:lnSpc>
                <a:spcPct val="100000"/>
              </a:lnSpc>
              <a:buSzPct val="120000"/>
              <a:buFont typeface="Arial" panose="020B0604020202020204" pitchFamily="34" charset="0"/>
              <a:buNone/>
            </a:pPr>
            <a:r>
              <a:rPr lang="en-US" altLang="zh-CN" sz="2800" i="1" dirty="0" smtClean="0"/>
              <a:t>e.g</a:t>
            </a:r>
            <a:r>
              <a:rPr lang="en-US" altLang="zh-CN" sz="2800" dirty="0" smtClean="0"/>
              <a:t>. </a:t>
            </a:r>
          </a:p>
          <a:p>
            <a:pPr marL="358775" indent="-358775" algn="just" eaLnBrk="1" hangingPunct="1">
              <a:lnSpc>
                <a:spcPct val="100000"/>
              </a:lnSpc>
              <a:buSzPct val="100000"/>
              <a:buNone/>
            </a:pPr>
            <a:r>
              <a:rPr lang="en-US" altLang="zh-CN" sz="2800" dirty="0" smtClean="0"/>
              <a:t>1. She recently went on a huge shopping </a:t>
            </a:r>
            <a:r>
              <a:rPr lang="en-US" altLang="zh-CN" sz="2800" b="1" dirty="0" smtClean="0"/>
              <a:t>spree </a:t>
            </a:r>
            <a:r>
              <a:rPr lang="en-US" altLang="zh-CN" sz="2800" dirty="0" smtClean="0"/>
              <a:t>with her  Christmas bonus.</a:t>
            </a:r>
          </a:p>
          <a:p>
            <a:pPr marL="180975" indent="-179388" algn="just" eaLnBrk="1" hangingPunct="1">
              <a:lnSpc>
                <a:spcPct val="100000"/>
              </a:lnSpc>
              <a:buSzPct val="120000"/>
              <a:buFont typeface="Arial" panose="020B0604020202020204" pitchFamily="34" charset="0"/>
              <a:buNone/>
            </a:pPr>
            <a:r>
              <a:rPr lang="zh-CN" altLang="en-US" sz="2400" dirty="0" smtClean="0">
                <a:solidFill>
                  <a:schemeClr val="hlink"/>
                </a:solidFill>
              </a:rPr>
              <a:t>     最近她拿着圣诞发的红包疯狂购物。</a:t>
            </a:r>
          </a:p>
          <a:p>
            <a:pPr marL="358775" indent="-358775" algn="just" eaLnBrk="1" hangingPunct="1">
              <a:lnSpc>
                <a:spcPct val="100000"/>
              </a:lnSpc>
              <a:buSzPct val="100000"/>
              <a:buNone/>
            </a:pPr>
            <a:r>
              <a:rPr lang="en-US" altLang="en-US" sz="2800" dirty="0" smtClean="0">
                <a:ea typeface="宋体" panose="02010600030101010101" pitchFamily="2" charset="-122"/>
              </a:rPr>
              <a:t>2. Our team went on a scoring </a:t>
            </a:r>
            <a:r>
              <a:rPr lang="en-US" altLang="en-US" sz="2800" b="1" dirty="0" smtClean="0">
                <a:ea typeface="宋体" panose="02010600030101010101" pitchFamily="2" charset="-122"/>
              </a:rPr>
              <a:t>spree</a:t>
            </a:r>
            <a:r>
              <a:rPr lang="en-US" altLang="en-US" sz="2800" dirty="0" smtClean="0">
                <a:ea typeface="宋体" panose="02010600030101010101" pitchFamily="2" charset="-122"/>
              </a:rPr>
              <a:t> and won by ten goals to zero</a:t>
            </a:r>
            <a:r>
              <a:rPr lang="en-US" altLang="zh-CN" sz="2800" dirty="0" smtClean="0"/>
              <a:t>.</a:t>
            </a:r>
            <a:endParaRPr lang="zh-CN" altLang="en-US" sz="2800" dirty="0" smtClean="0"/>
          </a:p>
          <a:p>
            <a:pPr marL="180975" indent="-179388" algn="just" eaLnBrk="1" hangingPunct="1">
              <a:lnSpc>
                <a:spcPct val="100000"/>
              </a:lnSpc>
              <a:buSzPct val="120000"/>
              <a:buFont typeface="Arial" panose="020B0604020202020204" pitchFamily="34" charset="0"/>
              <a:buNone/>
            </a:pPr>
            <a:r>
              <a:rPr lang="zh-CN" altLang="en-US" sz="2400" dirty="0" smtClean="0">
                <a:solidFill>
                  <a:schemeClr val="hlink"/>
                </a:solidFill>
              </a:rPr>
              <a:t>     我们的球队继续疯狂进球，以十比零取胜。</a:t>
            </a:r>
            <a:endParaRPr lang="en-US" altLang="zh-CN" sz="2400" dirty="0" smtClean="0">
              <a:solidFill>
                <a:schemeClr val="hlink"/>
              </a:solidFill>
            </a:endParaRPr>
          </a:p>
          <a:p>
            <a:pPr marL="180975" indent="-179388" algn="just" eaLnBrk="1" hangingPunct="1">
              <a:lnSpc>
                <a:spcPct val="100000"/>
              </a:lnSpc>
              <a:buSzPct val="120000"/>
              <a:buFont typeface="Arial" panose="020B0604020202020204" pitchFamily="34" charset="0"/>
              <a:buNone/>
            </a:pPr>
            <a:r>
              <a:rPr lang="en-US" altLang="zh-CN" b="1" dirty="0" smtClean="0">
                <a:solidFill>
                  <a:schemeClr val="accent6">
                    <a:lumMod val="50000"/>
                  </a:schemeClr>
                </a:solidFill>
              </a:rPr>
              <a:t>See also: </a:t>
            </a:r>
            <a:r>
              <a:rPr lang="en-US" altLang="zh-CN" b="1" dirty="0" smtClean="0">
                <a:solidFill>
                  <a:prstClr val="black"/>
                </a:solidFill>
                <a:hlinkClick r:id="rId2" action="ppaction://hlinksldjump"/>
              </a:rPr>
              <a:t>go </a:t>
            </a:r>
            <a:r>
              <a:rPr lang="en-US" altLang="zh-CN" b="1" dirty="0">
                <a:solidFill>
                  <a:prstClr val="black"/>
                </a:solidFill>
                <a:hlinkClick r:id="rId2" action="ppaction://hlinksldjump"/>
              </a:rPr>
              <a:t>on spending sprees</a:t>
            </a: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3" cstate="print"/>
          <a:stretch>
            <a:fillRect/>
          </a:stretch>
        </p:blipFill>
        <p:spPr>
          <a:xfrm>
            <a:off x="1259632" y="1484784"/>
            <a:ext cx="1080120" cy="338710"/>
          </a:xfrm>
          <a:prstGeom prst="rect">
            <a:avLst/>
          </a:prstGeom>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pic>
        <p:nvPicPr>
          <p:cNvPr id="2050" name="Picture 2">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8224" y="5373216"/>
            <a:ext cx="2414042" cy="1345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96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27"/>
          <p:cNvSpPr>
            <a:spLocks noGrp="1"/>
          </p:cNvSpPr>
          <p:nvPr>
            <p:ph type="title" idx="4294967295"/>
          </p:nvPr>
        </p:nvSpPr>
        <p:spPr>
          <a:xfrm>
            <a:off x="-612576" y="1213977"/>
            <a:ext cx="5472113" cy="831850"/>
          </a:xfrm>
        </p:spPr>
        <p:txBody>
          <a:bodyPr/>
          <a:lstStyle/>
          <a:p>
            <a:pPr algn="l" eaLnBrk="1" hangingPunct="1"/>
            <a:r>
              <a:rPr lang="zh-CN" altLang="en-US" sz="2400" b="0" dirty="0" smtClean="0"/>
              <a:t></a:t>
            </a:r>
            <a:r>
              <a:rPr lang="zh-CN" altLang="en-US" dirty="0" smtClean="0"/>
              <a:t>	</a:t>
            </a:r>
            <a:r>
              <a:rPr lang="en-US" altLang="zh-CN" sz="4000" b="1" dirty="0" smtClean="0"/>
              <a:t>publicity</a:t>
            </a:r>
            <a:endParaRPr lang="en-US" altLang="zh-CN" sz="4000" b="1" i="1" dirty="0" smtClean="0"/>
          </a:p>
        </p:txBody>
      </p:sp>
      <p:sp>
        <p:nvSpPr>
          <p:cNvPr id="232477" name="Rectangle 29"/>
          <p:cNvSpPr>
            <a:spLocks noChangeAspect="1" noChangeArrowheads="1"/>
          </p:cNvSpPr>
          <p:nvPr/>
        </p:nvSpPr>
        <p:spPr bwMode="auto">
          <a:xfrm>
            <a:off x="2411760" y="1340768"/>
            <a:ext cx="6192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i="1" dirty="0">
                <a:solidFill>
                  <a:schemeClr val="tx1"/>
                </a:solidFill>
                <a:latin typeface="Century Gothic" pitchFamily="34" charset="0"/>
              </a:rPr>
              <a:t>n.</a:t>
            </a:r>
            <a:r>
              <a:rPr kumimoji="0" lang="en-US" altLang="zh-CN" sz="2400" dirty="0">
                <a:solidFill>
                  <a:schemeClr val="tx1"/>
                </a:solidFill>
                <a:latin typeface="Century Gothic" pitchFamily="34" charset="0"/>
              </a:rPr>
              <a:t> information that makes people notice a person, product </a:t>
            </a:r>
            <a:r>
              <a:rPr kumimoji="0" lang="en-US" altLang="zh-CN" sz="2400" dirty="0" err="1">
                <a:solidFill>
                  <a:schemeClr val="tx1"/>
                </a:solidFill>
                <a:latin typeface="Century Gothic" pitchFamily="34" charset="0"/>
              </a:rPr>
              <a:t>etc</a:t>
            </a:r>
            <a:endParaRPr kumimoji="0" lang="en-US" altLang="zh-CN" sz="2400" dirty="0">
              <a:solidFill>
                <a:schemeClr val="tx1"/>
              </a:solidFill>
              <a:latin typeface="Century Gothic" pitchFamily="34" charset="0"/>
            </a:endParaRPr>
          </a:p>
        </p:txBody>
      </p:sp>
      <p:sp>
        <p:nvSpPr>
          <p:cNvPr id="232478" name="Text Box 30"/>
          <p:cNvSpPr txBox="1">
            <a:spLocks noChangeArrowheads="1"/>
          </p:cNvSpPr>
          <p:nvPr/>
        </p:nvSpPr>
        <p:spPr bwMode="auto">
          <a:xfrm>
            <a:off x="242642" y="2182730"/>
            <a:ext cx="8793854" cy="448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3538" indent="-363538" eaLnBrk="0" hangingPunct="0">
              <a:tabLst>
                <a:tab pos="361950" algn="l"/>
              </a:tabLst>
              <a:defRPr kumimoji="1" sz="2800">
                <a:solidFill>
                  <a:schemeClr val="hlink"/>
                </a:solidFill>
                <a:latin typeface="Times New Roman" pitchFamily="18" charset="0"/>
                <a:ea typeface="宋体" pitchFamily="2" charset="-122"/>
              </a:defRPr>
            </a:lvl1pPr>
            <a:lvl2pPr marL="742950" indent="-285750" eaLnBrk="0" hangingPunct="0">
              <a:tabLst>
                <a:tab pos="361950" algn="l"/>
              </a:tabLst>
              <a:defRPr kumimoji="1" sz="2800">
                <a:solidFill>
                  <a:schemeClr val="hlink"/>
                </a:solidFill>
                <a:latin typeface="Times New Roman" pitchFamily="18" charset="0"/>
                <a:ea typeface="宋体" pitchFamily="2" charset="-122"/>
              </a:defRPr>
            </a:lvl2pPr>
            <a:lvl3pPr marL="1143000" indent="-228600" eaLnBrk="0" hangingPunct="0">
              <a:tabLst>
                <a:tab pos="361950" algn="l"/>
              </a:tabLst>
              <a:defRPr kumimoji="1" sz="2800">
                <a:solidFill>
                  <a:schemeClr val="hlink"/>
                </a:solidFill>
                <a:latin typeface="Times New Roman" pitchFamily="18" charset="0"/>
                <a:ea typeface="宋体" pitchFamily="2" charset="-122"/>
              </a:defRPr>
            </a:lvl3pPr>
            <a:lvl4pPr marL="1600200" indent="-228600" eaLnBrk="0" hangingPunct="0">
              <a:tabLst>
                <a:tab pos="361950" algn="l"/>
              </a:tabLst>
              <a:defRPr kumimoji="1" sz="2800">
                <a:solidFill>
                  <a:schemeClr val="hlink"/>
                </a:solidFill>
                <a:latin typeface="Times New Roman" pitchFamily="18" charset="0"/>
                <a:ea typeface="宋体" pitchFamily="2" charset="-122"/>
              </a:defRPr>
            </a:lvl4pPr>
            <a:lvl5pPr marL="2057400" indent="-228600" eaLnBrk="0" hangingPunct="0">
              <a:tabLst>
                <a:tab pos="361950"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chemeClr val="tx1"/>
                </a:solidFill>
                <a:latin typeface="Century Gothic" pitchFamily="34" charset="0"/>
              </a:rPr>
              <a:t>Rewrite the sentences with the words in the brackets.</a:t>
            </a:r>
            <a:endParaRPr kumimoji="0" lang="en-US" altLang="zh-CN" sz="2400" b="1" dirty="0">
              <a:solidFill>
                <a:schemeClr val="tx1"/>
              </a:solidFill>
              <a:latin typeface="Cambria" panose="02040503050406030204" pitchFamily="18" charset="0"/>
            </a:endParaRPr>
          </a:p>
          <a:p>
            <a:pPr eaLnBrk="1" hangingPunct="1">
              <a:lnSpc>
                <a:spcPct val="110000"/>
              </a:lnSpc>
              <a:spcBef>
                <a:spcPct val="15000"/>
              </a:spcBef>
              <a:buFontTx/>
              <a:buAutoNum type="arabicPeriod"/>
            </a:pPr>
            <a:r>
              <a:rPr kumimoji="0" lang="en-US" altLang="zh-CN" sz="2400" i="1" dirty="0">
                <a:solidFill>
                  <a:schemeClr val="tx1"/>
                </a:solidFill>
                <a:latin typeface="Cambria" panose="02040503050406030204" pitchFamily="18" charset="0"/>
              </a:rPr>
              <a:t>The public show a lot of interest in the singer star’s marriage. (publicity)</a:t>
            </a:r>
          </a:p>
          <a:p>
            <a:pPr eaLnBrk="1" hangingPunct="1">
              <a:lnSpc>
                <a:spcPct val="110000"/>
              </a:lnSpc>
              <a:spcBef>
                <a:spcPct val="15000"/>
              </a:spcBef>
            </a:pPr>
            <a:r>
              <a:rPr kumimoji="0" lang="en-US" altLang="zh-CN" sz="2400" dirty="0">
                <a:solidFill>
                  <a:schemeClr val="tx1"/>
                </a:solidFill>
                <a:latin typeface="Cambria" panose="02040503050406030204" pitchFamily="18" charset="0"/>
              </a:rPr>
              <a:t>   	The singer star’s marriage </a:t>
            </a:r>
            <a:r>
              <a:rPr kumimoji="0" lang="en-US" altLang="zh-CN" sz="2400" dirty="0" smtClean="0">
                <a:solidFill>
                  <a:schemeClr val="tx1"/>
                </a:solidFill>
                <a:latin typeface="Cambria" panose="02040503050406030204" pitchFamily="18" charset="0"/>
              </a:rPr>
              <a:t>___________________________.</a:t>
            </a:r>
            <a:endParaRPr kumimoji="0" lang="en-US" altLang="zh-CN" sz="2400" dirty="0">
              <a:solidFill>
                <a:schemeClr val="tx1"/>
              </a:solidFill>
              <a:latin typeface="Cambria" panose="02040503050406030204" pitchFamily="18" charset="0"/>
            </a:endParaRPr>
          </a:p>
          <a:p>
            <a:pPr eaLnBrk="1" hangingPunct="1">
              <a:lnSpc>
                <a:spcPct val="110000"/>
              </a:lnSpc>
              <a:spcBef>
                <a:spcPct val="15000"/>
              </a:spcBef>
            </a:pPr>
            <a:r>
              <a:rPr kumimoji="0" lang="en-US" altLang="zh-CN" sz="2400" dirty="0">
                <a:solidFill>
                  <a:schemeClr val="tx1"/>
                </a:solidFill>
                <a:latin typeface="Cambria" panose="02040503050406030204" pitchFamily="18" charset="0"/>
              </a:rPr>
              <a:t>2. </a:t>
            </a:r>
            <a:r>
              <a:rPr kumimoji="0" lang="en-US" altLang="zh-CN" sz="2400" i="1" dirty="0">
                <a:solidFill>
                  <a:schemeClr val="tx1"/>
                </a:solidFill>
                <a:latin typeface="Cambria" panose="02040503050406030204" pitchFamily="18" charset="0"/>
              </a:rPr>
              <a:t>The concert attracted a lot of attention in the newspaper. (publicity)</a:t>
            </a:r>
          </a:p>
          <a:p>
            <a:pPr eaLnBrk="1" hangingPunct="1">
              <a:lnSpc>
                <a:spcPct val="110000"/>
              </a:lnSpc>
              <a:spcBef>
                <a:spcPct val="15000"/>
              </a:spcBef>
            </a:pPr>
            <a:r>
              <a:rPr kumimoji="0" lang="en-US" altLang="zh-CN" sz="2400" dirty="0">
                <a:solidFill>
                  <a:schemeClr val="tx1"/>
                </a:solidFill>
                <a:latin typeface="Cambria" panose="02040503050406030204" pitchFamily="18" charset="0"/>
              </a:rPr>
              <a:t>	The newspaper </a:t>
            </a:r>
            <a:r>
              <a:rPr kumimoji="0" lang="en-US" altLang="zh-CN" sz="2400" dirty="0" smtClean="0">
                <a:solidFill>
                  <a:schemeClr val="tx1"/>
                </a:solidFill>
                <a:latin typeface="Cambria" panose="02040503050406030204" pitchFamily="18" charset="0"/>
              </a:rPr>
              <a:t>_______________________________________.</a:t>
            </a:r>
            <a:endParaRPr kumimoji="0" lang="en-US" altLang="zh-CN" sz="2400" dirty="0">
              <a:solidFill>
                <a:schemeClr val="tx1"/>
              </a:solidFill>
              <a:latin typeface="Cambria" panose="02040503050406030204" pitchFamily="18" charset="0"/>
            </a:endParaRPr>
          </a:p>
          <a:p>
            <a:pPr eaLnBrk="1" hangingPunct="1">
              <a:lnSpc>
                <a:spcPct val="110000"/>
              </a:lnSpc>
              <a:spcBef>
                <a:spcPct val="15000"/>
              </a:spcBef>
            </a:pPr>
            <a:r>
              <a:rPr kumimoji="0" lang="en-US" altLang="zh-CN" sz="2400" dirty="0">
                <a:solidFill>
                  <a:schemeClr val="tx1"/>
                </a:solidFill>
                <a:latin typeface="Cambria" panose="02040503050406030204" pitchFamily="18" charset="0"/>
              </a:rPr>
              <a:t>3. </a:t>
            </a:r>
            <a:r>
              <a:rPr kumimoji="0" lang="en-US" altLang="zh-CN" sz="2400" i="1" dirty="0">
                <a:solidFill>
                  <a:schemeClr val="tx1"/>
                </a:solidFill>
                <a:latin typeface="Cambria" panose="02040503050406030204" pitchFamily="18" charset="0"/>
              </a:rPr>
              <a:t>The author appeared on television to make her latest book known to the public. (publicize)</a:t>
            </a:r>
          </a:p>
          <a:p>
            <a:pPr eaLnBrk="1" hangingPunct="1">
              <a:lnSpc>
                <a:spcPct val="110000"/>
              </a:lnSpc>
              <a:spcBef>
                <a:spcPct val="15000"/>
              </a:spcBef>
            </a:pPr>
            <a:r>
              <a:rPr kumimoji="0" lang="en-US" altLang="zh-CN" sz="2400" dirty="0">
                <a:solidFill>
                  <a:schemeClr val="tx1"/>
                </a:solidFill>
                <a:latin typeface="Cambria" panose="02040503050406030204" pitchFamily="18" charset="0"/>
              </a:rPr>
              <a:t>	The author appeared on television </a:t>
            </a:r>
            <a:r>
              <a:rPr kumimoji="0" lang="en-US" altLang="zh-CN" sz="2400" dirty="0" smtClean="0">
                <a:solidFill>
                  <a:schemeClr val="tx1"/>
                </a:solidFill>
                <a:latin typeface="Cambria" panose="02040503050406030204" pitchFamily="18" charset="0"/>
              </a:rPr>
              <a:t>to _____________________________.</a:t>
            </a:r>
            <a:endParaRPr kumimoji="0" lang="en-US" altLang="zh-CN" sz="2400" dirty="0">
              <a:solidFill>
                <a:schemeClr val="tx1"/>
              </a:solidFill>
              <a:latin typeface="Cambria" panose="02040503050406030204" pitchFamily="18" charset="0"/>
            </a:endParaRPr>
          </a:p>
        </p:txBody>
      </p:sp>
      <p:sp>
        <p:nvSpPr>
          <p:cNvPr id="891933" name="Rectangle 29"/>
          <p:cNvSpPr>
            <a:spLocks noChangeArrowheads="1"/>
          </p:cNvSpPr>
          <p:nvPr/>
        </p:nvSpPr>
        <p:spPr bwMode="auto">
          <a:xfrm>
            <a:off x="4180889" y="3445099"/>
            <a:ext cx="306141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a:solidFill>
                  <a:srgbClr val="0066CC"/>
                </a:solidFill>
                <a:latin typeface="Calibri" panose="020F0502020204030204" pitchFamily="34" charset="0"/>
                <a:cs typeface="Calibri" panose="020F0502020204030204" pitchFamily="34" charset="0"/>
              </a:rPr>
              <a:t>received wide publicity</a:t>
            </a:r>
          </a:p>
        </p:txBody>
      </p:sp>
      <p:sp>
        <p:nvSpPr>
          <p:cNvPr id="891935" name="Rectangle 31"/>
          <p:cNvSpPr>
            <a:spLocks noChangeArrowheads="1"/>
          </p:cNvSpPr>
          <p:nvPr/>
        </p:nvSpPr>
        <p:spPr bwMode="auto">
          <a:xfrm>
            <a:off x="2771800" y="4797152"/>
            <a:ext cx="449334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a:solidFill>
                  <a:srgbClr val="0066CC"/>
                </a:solidFill>
                <a:latin typeface="Calibri" panose="020F0502020204030204" pitchFamily="34" charset="0"/>
                <a:cs typeface="Calibri" panose="020F0502020204030204" pitchFamily="34" charset="0"/>
              </a:rPr>
              <a:t>gave much publicity to </a:t>
            </a:r>
            <a:r>
              <a:rPr kumimoji="0" lang="en-US" altLang="zh-CN" sz="2400" dirty="0" smtClean="0">
                <a:solidFill>
                  <a:srgbClr val="0066CC"/>
                </a:solidFill>
                <a:latin typeface="Calibri" panose="020F0502020204030204" pitchFamily="34" charset="0"/>
                <a:cs typeface="Calibri" panose="020F0502020204030204" pitchFamily="34" charset="0"/>
              </a:rPr>
              <a:t>the </a:t>
            </a:r>
            <a:r>
              <a:rPr kumimoji="0" lang="en-US" altLang="zh-CN" sz="2400" dirty="0">
                <a:solidFill>
                  <a:srgbClr val="0066CC"/>
                </a:solidFill>
                <a:latin typeface="Calibri" panose="020F0502020204030204" pitchFamily="34" charset="0"/>
                <a:cs typeface="Calibri" panose="020F0502020204030204" pitchFamily="34" charset="0"/>
              </a:rPr>
              <a:t>concert</a:t>
            </a:r>
            <a:endParaRPr kumimoji="0" lang="zh-CN" altLang="en-US" sz="2400" dirty="0">
              <a:solidFill>
                <a:srgbClr val="0066CC"/>
              </a:solidFill>
              <a:latin typeface="Calibri" panose="020F0502020204030204" pitchFamily="34" charset="0"/>
              <a:cs typeface="Calibri" panose="020F0502020204030204" pitchFamily="34" charset="0"/>
            </a:endParaRPr>
          </a:p>
        </p:txBody>
      </p:sp>
      <p:grpSp>
        <p:nvGrpSpPr>
          <p:cNvPr id="5" name="Group 34"/>
          <p:cNvGrpSpPr>
            <a:grpSpLocks/>
          </p:cNvGrpSpPr>
          <p:nvPr/>
        </p:nvGrpSpPr>
        <p:grpSpPr bwMode="auto">
          <a:xfrm>
            <a:off x="5480051" y="5572130"/>
            <a:ext cx="3517900" cy="1006476"/>
            <a:chOff x="3452" y="3555"/>
            <a:chExt cx="2216" cy="634"/>
          </a:xfrm>
        </p:grpSpPr>
        <p:sp>
          <p:nvSpPr>
            <p:cNvPr id="62477" name="Rectangle 32"/>
            <p:cNvSpPr>
              <a:spLocks noChangeArrowheads="1"/>
            </p:cNvSpPr>
            <p:nvPr/>
          </p:nvSpPr>
          <p:spPr bwMode="auto">
            <a:xfrm>
              <a:off x="3787" y="3555"/>
              <a:ext cx="11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endParaRPr kumimoji="0" lang="zh-CN" altLang="en-US" sz="2400">
                <a:solidFill>
                  <a:srgbClr val="0066CC"/>
                </a:solidFill>
                <a:latin typeface="Century Gothic" pitchFamily="34" charset="0"/>
              </a:endParaRPr>
            </a:p>
          </p:txBody>
        </p:sp>
        <p:sp>
          <p:nvSpPr>
            <p:cNvPr id="62478" name="Rectangle 33"/>
            <p:cNvSpPr>
              <a:spLocks noChangeArrowheads="1"/>
            </p:cNvSpPr>
            <p:nvPr/>
          </p:nvSpPr>
          <p:spPr bwMode="auto">
            <a:xfrm>
              <a:off x="3452" y="3875"/>
              <a:ext cx="2216"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dirty="0" smtClean="0">
                  <a:solidFill>
                    <a:srgbClr val="0066CC"/>
                  </a:solidFill>
                  <a:latin typeface="Cambria" panose="02040503050406030204" pitchFamily="18" charset="0"/>
                </a:rPr>
                <a:t>publicize </a:t>
              </a:r>
              <a:r>
                <a:rPr kumimoji="0" lang="en-US" altLang="zh-CN" sz="2400" dirty="0">
                  <a:solidFill>
                    <a:srgbClr val="0066CC"/>
                  </a:solidFill>
                  <a:latin typeface="Cambria" panose="02040503050406030204" pitchFamily="18" charset="0"/>
                </a:rPr>
                <a:t>her latest book</a:t>
              </a:r>
              <a:endParaRPr kumimoji="0" lang="zh-CN" altLang="en-US" sz="2400" dirty="0">
                <a:solidFill>
                  <a:srgbClr val="0066CC"/>
                </a:solidFill>
                <a:latin typeface="Cambria" panose="02040503050406030204" pitchFamily="18" charset="0"/>
              </a:endParaRPr>
            </a:p>
          </p:txBody>
        </p:sp>
      </p:grpSp>
      <p:pic>
        <p:nvPicPr>
          <p:cNvPr id="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2983406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247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247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19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19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891933" grpId="0"/>
      <p:bldP spid="8919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7"/>
          <p:cNvSpPr>
            <a:spLocks noGrp="1"/>
          </p:cNvSpPr>
          <p:nvPr>
            <p:ph type="title" idx="4294967295"/>
          </p:nvPr>
        </p:nvSpPr>
        <p:spPr>
          <a:xfrm>
            <a:off x="-612576" y="1184812"/>
            <a:ext cx="2783576" cy="831850"/>
          </a:xfrm>
        </p:spPr>
        <p:txBody>
          <a:bodyPr>
            <a:normAutofit fontScale="90000"/>
          </a:bodyPr>
          <a:lstStyle/>
          <a:p>
            <a:pPr algn="l" eaLnBrk="1" hangingPunct="1"/>
            <a:r>
              <a:rPr lang="zh-CN" altLang="en-US" sz="2400" b="0" dirty="0" smtClean="0"/>
              <a:t></a:t>
            </a:r>
            <a:r>
              <a:rPr lang="zh-CN" altLang="en-US" dirty="0" smtClean="0"/>
              <a:t>	</a:t>
            </a:r>
            <a:r>
              <a:rPr lang="en-US" altLang="zh-CN" dirty="0" smtClean="0"/>
              <a:t>deceive</a:t>
            </a:r>
            <a:endParaRPr lang="en-US" altLang="zh-CN" sz="2400" b="0" i="1" dirty="0" smtClean="0"/>
          </a:p>
        </p:txBody>
      </p:sp>
      <p:sp>
        <p:nvSpPr>
          <p:cNvPr id="232477" name="Rectangle 29"/>
          <p:cNvSpPr>
            <a:spLocks noChangeAspect="1" noChangeArrowheads="1"/>
          </p:cNvSpPr>
          <p:nvPr/>
        </p:nvSpPr>
        <p:spPr bwMode="auto">
          <a:xfrm>
            <a:off x="2124868" y="1384300"/>
            <a:ext cx="50403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5600" indent="-3556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i="1" dirty="0">
                <a:solidFill>
                  <a:schemeClr val="tx1"/>
                </a:solidFill>
                <a:latin typeface="Century Gothic" pitchFamily="34" charset="0"/>
              </a:rPr>
              <a:t>v.</a:t>
            </a:r>
            <a:r>
              <a:rPr kumimoji="0" lang="en-US" altLang="zh-CN" sz="2400" dirty="0">
                <a:solidFill>
                  <a:schemeClr val="tx1"/>
                </a:solidFill>
                <a:latin typeface="Century Gothic" pitchFamily="34" charset="0"/>
              </a:rPr>
              <a:t> to fail to do something that would have been helpful or honest</a:t>
            </a:r>
          </a:p>
        </p:txBody>
      </p:sp>
      <p:sp>
        <p:nvSpPr>
          <p:cNvPr id="232478" name="Text Box 30"/>
          <p:cNvSpPr txBox="1">
            <a:spLocks noChangeArrowheads="1"/>
          </p:cNvSpPr>
          <p:nvPr/>
        </p:nvSpPr>
        <p:spPr bwMode="auto">
          <a:xfrm>
            <a:off x="541338" y="2633663"/>
            <a:ext cx="8207375"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361950" algn="l"/>
              </a:tabLst>
              <a:defRPr kumimoji="1" sz="2800">
                <a:solidFill>
                  <a:schemeClr val="hlink"/>
                </a:solidFill>
                <a:latin typeface="Times New Roman" pitchFamily="18" charset="0"/>
                <a:ea typeface="宋体" pitchFamily="2" charset="-122"/>
              </a:defRPr>
            </a:lvl1pPr>
            <a:lvl2pPr marL="742950" indent="-285750" eaLnBrk="0" hangingPunct="0">
              <a:tabLst>
                <a:tab pos="361950" algn="l"/>
              </a:tabLst>
              <a:defRPr kumimoji="1" sz="2800">
                <a:solidFill>
                  <a:schemeClr val="hlink"/>
                </a:solidFill>
                <a:latin typeface="Times New Roman" pitchFamily="18" charset="0"/>
                <a:ea typeface="宋体" pitchFamily="2" charset="-122"/>
              </a:defRPr>
            </a:lvl2pPr>
            <a:lvl3pPr marL="1143000" indent="-228600" eaLnBrk="0" hangingPunct="0">
              <a:tabLst>
                <a:tab pos="361950" algn="l"/>
              </a:tabLst>
              <a:defRPr kumimoji="1" sz="2800">
                <a:solidFill>
                  <a:schemeClr val="hlink"/>
                </a:solidFill>
                <a:latin typeface="Times New Roman" pitchFamily="18" charset="0"/>
                <a:ea typeface="宋体" pitchFamily="2" charset="-122"/>
              </a:defRPr>
            </a:lvl3pPr>
            <a:lvl4pPr marL="1600200" indent="-228600" eaLnBrk="0" hangingPunct="0">
              <a:tabLst>
                <a:tab pos="361950" algn="l"/>
              </a:tabLst>
              <a:defRPr kumimoji="1" sz="2800">
                <a:solidFill>
                  <a:schemeClr val="hlink"/>
                </a:solidFill>
                <a:latin typeface="Times New Roman" pitchFamily="18" charset="0"/>
                <a:ea typeface="宋体" pitchFamily="2" charset="-122"/>
              </a:defRPr>
            </a:lvl4pPr>
            <a:lvl5pPr marL="2057400" indent="-228600" eaLnBrk="0" hangingPunct="0">
              <a:tabLst>
                <a:tab pos="361950"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1950" algn="l"/>
              </a:tabLst>
              <a:defRPr kumimoji="1" sz="2800">
                <a:solidFill>
                  <a:schemeClr val="hlink"/>
                </a:solidFill>
                <a:latin typeface="Times New Roman" pitchFamily="18" charset="0"/>
                <a:ea typeface="宋体" pitchFamily="2" charset="-122"/>
              </a:defRPr>
            </a:lvl9pPr>
          </a:lstStyle>
          <a:p>
            <a:pPr eaLnBrk="1" hangingPunct="1">
              <a:lnSpc>
                <a:spcPct val="110000"/>
              </a:lnSpc>
              <a:spcBef>
                <a:spcPct val="15000"/>
              </a:spcBef>
            </a:pPr>
            <a:r>
              <a:rPr kumimoji="0" lang="en-US" altLang="zh-CN" sz="2400" b="1" dirty="0">
                <a:solidFill>
                  <a:schemeClr val="tx1"/>
                </a:solidFill>
                <a:latin typeface="Century Gothic" pitchFamily="34" charset="0"/>
              </a:rPr>
              <a:t>Translate the sentences.</a:t>
            </a:r>
          </a:p>
          <a:p>
            <a:pPr eaLnBrk="1" hangingPunct="1">
              <a:lnSpc>
                <a:spcPct val="110000"/>
              </a:lnSpc>
              <a:spcBef>
                <a:spcPct val="15000"/>
              </a:spcBef>
              <a:buFontTx/>
              <a:buAutoNum type="arabicPeriod"/>
            </a:pPr>
            <a:r>
              <a:rPr kumimoji="0" lang="zh-CN" altLang="en-US" sz="2200" dirty="0">
                <a:solidFill>
                  <a:schemeClr val="tx1"/>
                </a:solidFill>
                <a:latin typeface="Century Gothic" pitchFamily="34" charset="0"/>
                <a:ea typeface="黑体" pitchFamily="49" charset="-122"/>
              </a:rPr>
              <a:t>他骗我在文件上签了字。</a:t>
            </a:r>
            <a:endParaRPr kumimoji="0" lang="zh-CN" altLang="en-US" sz="2400" dirty="0">
              <a:solidFill>
                <a:schemeClr val="tx1"/>
              </a:solidFill>
              <a:latin typeface="Century Gothic" pitchFamily="34" charset="0"/>
            </a:endParaRPr>
          </a:p>
          <a:p>
            <a:pPr eaLnBrk="1" hangingPunct="1">
              <a:lnSpc>
                <a:spcPct val="110000"/>
              </a:lnSpc>
              <a:spcBef>
                <a:spcPct val="15000"/>
              </a:spcBef>
            </a:pPr>
            <a:r>
              <a:rPr kumimoji="0" lang="en-US" altLang="zh-CN" sz="2400" dirty="0">
                <a:solidFill>
                  <a:schemeClr val="tx1"/>
                </a:solidFill>
                <a:latin typeface="Century Gothic" pitchFamily="34" charset="0"/>
              </a:rPr>
              <a:t>	</a:t>
            </a:r>
            <a:r>
              <a:rPr kumimoji="0" lang="en-US" altLang="zh-CN" sz="2400" dirty="0">
                <a:solidFill>
                  <a:srgbClr val="0066CC"/>
                </a:solidFill>
                <a:latin typeface="Century Gothic" pitchFamily="34" charset="0"/>
              </a:rPr>
              <a:t>He </a:t>
            </a:r>
            <a:r>
              <a:rPr kumimoji="0" lang="en-US" altLang="zh-CN" sz="2400" b="1" dirty="0">
                <a:solidFill>
                  <a:srgbClr val="0066CC"/>
                </a:solidFill>
                <a:latin typeface="Century Gothic" pitchFamily="34" charset="0"/>
              </a:rPr>
              <a:t>deceived</a:t>
            </a:r>
            <a:r>
              <a:rPr kumimoji="0" lang="en-US" altLang="zh-CN" sz="2400" dirty="0">
                <a:solidFill>
                  <a:srgbClr val="0066CC"/>
                </a:solidFill>
                <a:latin typeface="Century Gothic" pitchFamily="34" charset="0"/>
              </a:rPr>
              <a:t> me into signing the papers.</a:t>
            </a:r>
          </a:p>
          <a:p>
            <a:pPr eaLnBrk="1" hangingPunct="1">
              <a:lnSpc>
                <a:spcPct val="110000"/>
              </a:lnSpc>
              <a:spcBef>
                <a:spcPct val="15000"/>
              </a:spcBef>
              <a:buFontTx/>
              <a:buAutoNum type="arabicPeriod" startAt="2"/>
            </a:pPr>
            <a:r>
              <a:rPr kumimoji="0" lang="zh-CN" altLang="zh-CN" sz="2200" dirty="0">
                <a:solidFill>
                  <a:schemeClr val="tx1"/>
                </a:solidFill>
                <a:latin typeface="Century Gothic" pitchFamily="34" charset="0"/>
                <a:ea typeface="黑体" pitchFamily="49" charset="-122"/>
              </a:rPr>
              <a:t>你如果还相信她爱你，你就是在欺骗自己。</a:t>
            </a:r>
            <a:endParaRPr kumimoji="0" lang="zh-CN" altLang="en-US" sz="2200" dirty="0">
              <a:solidFill>
                <a:schemeClr val="tx1"/>
              </a:solidFill>
              <a:latin typeface="Century Gothic" pitchFamily="34" charset="0"/>
              <a:ea typeface="黑体" pitchFamily="49" charset="-122"/>
            </a:endParaRPr>
          </a:p>
          <a:p>
            <a:pPr eaLnBrk="1" hangingPunct="1">
              <a:lnSpc>
                <a:spcPct val="110000"/>
              </a:lnSpc>
              <a:spcBef>
                <a:spcPct val="15000"/>
              </a:spcBef>
            </a:pPr>
            <a:r>
              <a:rPr kumimoji="0" lang="zh-CN" altLang="en-US" sz="2200" dirty="0">
                <a:solidFill>
                  <a:srgbClr val="000066"/>
                </a:solidFill>
                <a:latin typeface="Century Gothic" pitchFamily="34" charset="0"/>
                <a:ea typeface="黑体" pitchFamily="49" charset="-122"/>
              </a:rPr>
              <a:t>	</a:t>
            </a:r>
            <a:r>
              <a:rPr kumimoji="0" lang="en-US" altLang="zh-CN" sz="2400" dirty="0">
                <a:solidFill>
                  <a:srgbClr val="0066CC"/>
                </a:solidFill>
                <a:latin typeface="Century Gothic" pitchFamily="34" charset="0"/>
              </a:rPr>
              <a:t>You are </a:t>
            </a:r>
            <a:r>
              <a:rPr kumimoji="0" lang="en-US" altLang="zh-CN" sz="2400" b="1" dirty="0">
                <a:solidFill>
                  <a:srgbClr val="0066CC"/>
                </a:solidFill>
                <a:latin typeface="Century Gothic" pitchFamily="34" charset="0"/>
              </a:rPr>
              <a:t>deceiving</a:t>
            </a:r>
            <a:r>
              <a:rPr kumimoji="0" lang="en-US" altLang="zh-CN" sz="2400" dirty="0">
                <a:solidFill>
                  <a:srgbClr val="0066CC"/>
                </a:solidFill>
                <a:latin typeface="Century Gothic" pitchFamily="34" charset="0"/>
              </a:rPr>
              <a:t> yourself if you still believe that she loves you.</a:t>
            </a:r>
          </a:p>
          <a:p>
            <a:pPr eaLnBrk="1" hangingPunct="1">
              <a:lnSpc>
                <a:spcPct val="110000"/>
              </a:lnSpc>
              <a:spcBef>
                <a:spcPct val="15000"/>
              </a:spcBef>
            </a:pPr>
            <a:r>
              <a:rPr kumimoji="0" lang="en-US" altLang="zh-CN" sz="2400" dirty="0">
                <a:solidFill>
                  <a:schemeClr val="tx1"/>
                </a:solidFill>
                <a:latin typeface="Century Gothic" pitchFamily="34" charset="0"/>
              </a:rPr>
              <a:t>3. Unless my eyes </a:t>
            </a:r>
            <a:r>
              <a:rPr kumimoji="0" lang="en-US" altLang="zh-CN" sz="2400" b="1" dirty="0">
                <a:solidFill>
                  <a:schemeClr val="tx1"/>
                </a:solidFill>
                <a:latin typeface="Century Gothic" pitchFamily="34" charset="0"/>
              </a:rPr>
              <a:t>deceive</a:t>
            </a:r>
            <a:r>
              <a:rPr kumimoji="0" lang="en-US" altLang="zh-CN" sz="2400" dirty="0">
                <a:solidFill>
                  <a:schemeClr val="tx1"/>
                </a:solidFill>
                <a:latin typeface="Century Gothic" pitchFamily="34" charset="0"/>
              </a:rPr>
              <a:t> me, that’s your brother over there.</a:t>
            </a:r>
          </a:p>
          <a:p>
            <a:pPr eaLnBrk="1" hangingPunct="1">
              <a:lnSpc>
                <a:spcPct val="110000"/>
              </a:lnSpc>
              <a:spcBef>
                <a:spcPct val="15000"/>
              </a:spcBef>
            </a:pPr>
            <a:r>
              <a:rPr kumimoji="0" lang="zh-CN" altLang="en-US" sz="2200" dirty="0">
                <a:latin typeface="黑体" pitchFamily="49" charset="-122"/>
                <a:ea typeface="黑体" pitchFamily="49" charset="-122"/>
              </a:rPr>
              <a:t>	</a:t>
            </a:r>
            <a:r>
              <a:rPr kumimoji="0" lang="zh-CN" altLang="en-US" sz="2200" dirty="0">
                <a:solidFill>
                  <a:srgbClr val="0066CC"/>
                </a:solidFill>
                <a:latin typeface="黑体" pitchFamily="49" charset="-122"/>
                <a:ea typeface="黑体" pitchFamily="49" charset="-122"/>
              </a:rPr>
              <a:t>除非我看花了眼，那不是你兄弟吗？</a:t>
            </a:r>
            <a:r>
              <a:rPr kumimoji="0" lang="zh-CN" altLang="en-US" sz="2400" dirty="0">
                <a:solidFill>
                  <a:schemeClr val="tx1"/>
                </a:solidFill>
                <a:latin typeface="Century Gothic" pitchFamily="34" charset="0"/>
              </a:rPr>
              <a:t> </a:t>
            </a:r>
            <a:endParaRPr kumimoji="0" lang="en-US" altLang="zh-CN" sz="2400" dirty="0">
              <a:solidFill>
                <a:schemeClr val="tx1"/>
              </a:solidFill>
              <a:latin typeface="Century Gothic" pitchFamily="34" charset="0"/>
            </a:endParaRPr>
          </a:p>
        </p:txBody>
      </p:sp>
      <p:pic>
        <p:nvPicPr>
          <p:cNvPr id="63498" name="Picture 17" descr="Man%20Deceive%20You">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l="2396" t="6320" r="3125" b="5486"/>
          <a:stretch>
            <a:fillRect/>
          </a:stretch>
        </p:blipFill>
        <p:spPr bwMode="auto">
          <a:xfrm>
            <a:off x="6829425" y="1484784"/>
            <a:ext cx="2160588"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a:t>
            </a:r>
            <a:endParaRPr lang="zh-CN" altLang="en-US" sz="4800" b="1" dirty="0">
              <a:solidFill>
                <a:srgbClr val="DDFFDD"/>
              </a:solidFill>
            </a:endParaRPr>
          </a:p>
        </p:txBody>
      </p:sp>
    </p:spTree>
    <p:extLst>
      <p:ext uri="{BB962C8B-B14F-4D97-AF65-F5344CB8AC3E}">
        <p14:creationId xmlns:p14="http://schemas.microsoft.com/office/powerpoint/2010/main" val="632778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7"/>
          <p:cNvSpPr>
            <a:spLocks noGrp="1"/>
          </p:cNvSpPr>
          <p:nvPr>
            <p:ph type="title" idx="4294967295"/>
          </p:nvPr>
        </p:nvSpPr>
        <p:spPr>
          <a:xfrm>
            <a:off x="-684584" y="1412776"/>
            <a:ext cx="2989126" cy="831850"/>
          </a:xfrm>
        </p:spPr>
        <p:txBody>
          <a:bodyPr>
            <a:normAutofit/>
          </a:bodyPr>
          <a:lstStyle/>
          <a:p>
            <a:pPr algn="l" eaLnBrk="1" hangingPunct="1">
              <a:tabLst>
                <a:tab pos="179388" algn="l"/>
              </a:tabLst>
            </a:pPr>
            <a:r>
              <a:rPr lang="zh-CN" altLang="en-US" dirty="0" smtClean="0"/>
              <a:t></a:t>
            </a:r>
            <a:r>
              <a:rPr lang="en-US" altLang="zh-CN" dirty="0" smtClean="0"/>
              <a:t>in full</a:t>
            </a:r>
          </a:p>
        </p:txBody>
      </p:sp>
      <p:sp>
        <p:nvSpPr>
          <p:cNvPr id="232477" name="Rectangle 29"/>
          <p:cNvSpPr>
            <a:spLocks noChangeArrowheads="1"/>
          </p:cNvSpPr>
          <p:nvPr/>
        </p:nvSpPr>
        <p:spPr bwMode="auto">
          <a:xfrm>
            <a:off x="1895983" y="1628800"/>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dirty="0" smtClean="0">
                <a:solidFill>
                  <a:schemeClr val="tx1"/>
                </a:solidFill>
                <a:latin typeface="Century Gothic" pitchFamily="34" charset="0"/>
              </a:rPr>
              <a:t> completely</a:t>
            </a:r>
            <a:r>
              <a:rPr kumimoji="0" lang="en-US" altLang="zh-CN" sz="2400" dirty="0">
                <a:solidFill>
                  <a:schemeClr val="tx1"/>
                </a:solidFill>
                <a:latin typeface="Century Gothic" pitchFamily="34" charset="0"/>
              </a:rPr>
              <a:t>, including the whole of </a:t>
            </a:r>
            <a:r>
              <a:rPr kumimoji="0" lang="en-US" altLang="zh-CN" sz="2400" dirty="0" err="1" smtClean="0">
                <a:solidFill>
                  <a:schemeClr val="tx1"/>
                </a:solidFill>
                <a:latin typeface="Century Gothic" pitchFamily="34" charset="0"/>
              </a:rPr>
              <a:t>sth</a:t>
            </a:r>
            <a:r>
              <a:rPr kumimoji="0" lang="en-US" altLang="zh-CN" sz="2400" dirty="0" smtClean="0">
                <a:solidFill>
                  <a:schemeClr val="tx1"/>
                </a:solidFill>
                <a:latin typeface="Century Gothic" pitchFamily="34" charset="0"/>
              </a:rPr>
              <a:t>.</a:t>
            </a:r>
            <a:endParaRPr kumimoji="0" lang="en-US" altLang="zh-CN" sz="2400" dirty="0">
              <a:solidFill>
                <a:schemeClr val="tx1"/>
              </a:solidFill>
              <a:latin typeface="Century Gothic" pitchFamily="34" charset="0"/>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
        <p:nvSpPr>
          <p:cNvPr id="5" name="矩形 4"/>
          <p:cNvSpPr/>
          <p:nvPr/>
        </p:nvSpPr>
        <p:spPr>
          <a:xfrm>
            <a:off x="538633" y="2307004"/>
            <a:ext cx="7416824" cy="830997"/>
          </a:xfrm>
          <a:prstGeom prst="rect">
            <a:avLst/>
          </a:prstGeom>
        </p:spPr>
        <p:txBody>
          <a:bodyPr wrap="square">
            <a:spAutoFit/>
          </a:bodyPr>
          <a:lstStyle/>
          <a:p>
            <a:r>
              <a:rPr lang="en-US" altLang="zh-CN" sz="2400" dirty="0"/>
              <a:t>1. The tuition fee must be paid in full before next month.</a:t>
            </a:r>
          </a:p>
          <a:p>
            <a:r>
              <a:rPr lang="en-US" altLang="zh-CN" sz="2400" dirty="0"/>
              <a:t>     </a:t>
            </a:r>
            <a:endParaRPr lang="zh-CN" altLang="en-US" sz="2400" dirty="0">
              <a:solidFill>
                <a:srgbClr val="0070C0"/>
              </a:solidFill>
            </a:endParaRPr>
          </a:p>
        </p:txBody>
      </p:sp>
      <p:sp>
        <p:nvSpPr>
          <p:cNvPr id="6" name="矩形 5"/>
          <p:cNvSpPr/>
          <p:nvPr/>
        </p:nvSpPr>
        <p:spPr>
          <a:xfrm>
            <a:off x="538633" y="3184167"/>
            <a:ext cx="8065145" cy="3216265"/>
          </a:xfrm>
          <a:prstGeom prst="rect">
            <a:avLst/>
          </a:prstGeom>
        </p:spPr>
        <p:txBody>
          <a:bodyPr wrap="square">
            <a:spAutoFit/>
          </a:bodyPr>
          <a:lstStyle/>
          <a:p>
            <a:pPr marL="269875" indent="-269875"/>
            <a:r>
              <a:rPr lang="en-US" altLang="zh-CN" sz="2400" dirty="0" smtClean="0"/>
              <a:t>2. The </a:t>
            </a:r>
            <a:r>
              <a:rPr lang="en-US" altLang="zh-CN" sz="2400" dirty="0"/>
              <a:t>message from the markets was clear: investors don’t expect Greece and Ireland to pay their debts in full</a:t>
            </a:r>
            <a:r>
              <a:rPr lang="en-US" altLang="zh-CN" sz="2400" dirty="0" smtClean="0"/>
              <a:t>.</a:t>
            </a:r>
          </a:p>
          <a:p>
            <a:pPr marL="269875" indent="-269875"/>
            <a:endParaRPr lang="en-US" altLang="zh-CN" sz="2400" dirty="0" smtClean="0"/>
          </a:p>
          <a:p>
            <a:pPr marL="269875" indent="-269875"/>
            <a:endParaRPr lang="en-US" altLang="zh-CN" sz="2400" dirty="0" smtClean="0"/>
          </a:p>
          <a:p>
            <a:pPr marL="269875" indent="-269875"/>
            <a:endParaRPr lang="en-US" altLang="zh-CN" sz="1100" dirty="0"/>
          </a:p>
          <a:p>
            <a:pPr marL="269875" indent="-269875"/>
            <a:r>
              <a:rPr lang="en-US" altLang="zh-CN" sz="2400" dirty="0" smtClean="0"/>
              <a:t>3. If </a:t>
            </a:r>
            <a:r>
              <a:rPr lang="en-US" altLang="zh-CN" sz="2400" dirty="0"/>
              <a:t>you must take credit card debt please ensure that you pay it in full within the stipulated time to avoid debt accumulation and other penalties such as late payment. </a:t>
            </a:r>
            <a:endParaRPr lang="en-US" altLang="zh-CN" sz="2400" dirty="0" smtClean="0"/>
          </a:p>
          <a:p>
            <a:pPr marL="269875" indent="-269875"/>
            <a:r>
              <a:rPr lang="en-US" altLang="zh-CN" sz="2400" dirty="0"/>
              <a:t> </a:t>
            </a:r>
            <a:r>
              <a:rPr lang="en-US" altLang="zh-CN" sz="2400" dirty="0" smtClean="0"/>
              <a:t>   </a:t>
            </a:r>
            <a:endParaRPr lang="zh-CN" altLang="en-US" sz="2400" dirty="0"/>
          </a:p>
        </p:txBody>
      </p:sp>
      <p:sp>
        <p:nvSpPr>
          <p:cNvPr id="7" name="矩形 6"/>
          <p:cNvSpPr/>
          <p:nvPr/>
        </p:nvSpPr>
        <p:spPr>
          <a:xfrm>
            <a:off x="869071" y="4005064"/>
            <a:ext cx="7404267" cy="1138773"/>
          </a:xfrm>
          <a:prstGeom prst="rect">
            <a:avLst/>
          </a:prstGeom>
        </p:spPr>
        <p:txBody>
          <a:bodyPr wrap="square">
            <a:spAutoFit/>
          </a:bodyPr>
          <a:lstStyle/>
          <a:p>
            <a:r>
              <a:rPr lang="zh-CN" altLang="en-US" sz="2400" dirty="0" smtClean="0">
                <a:solidFill>
                  <a:srgbClr val="0070C0"/>
                </a:solidFill>
              </a:rPr>
              <a:t>市场发出的信号是十分清楚的：投资人并不期望希腊和爱尔兰能够全额偿还债务</a:t>
            </a:r>
            <a:r>
              <a:rPr lang="zh-CN" altLang="en-US" sz="2000" dirty="0" smtClean="0">
                <a:solidFill>
                  <a:srgbClr val="0070C0"/>
                </a:solidFill>
              </a:rPr>
              <a:t>。</a:t>
            </a:r>
            <a:endParaRPr lang="en-US" altLang="zh-CN" sz="2000" dirty="0" smtClean="0">
              <a:solidFill>
                <a:srgbClr val="0070C0"/>
              </a:solidFill>
            </a:endParaRPr>
          </a:p>
          <a:p>
            <a:endParaRPr lang="zh-CN" altLang="en-US" sz="2000" dirty="0">
              <a:solidFill>
                <a:srgbClr val="0070C0"/>
              </a:solidFill>
            </a:endParaRPr>
          </a:p>
        </p:txBody>
      </p:sp>
      <p:sp>
        <p:nvSpPr>
          <p:cNvPr id="8" name="矩形 7"/>
          <p:cNvSpPr/>
          <p:nvPr/>
        </p:nvSpPr>
        <p:spPr>
          <a:xfrm>
            <a:off x="908828" y="2722502"/>
            <a:ext cx="4801314" cy="461665"/>
          </a:xfrm>
          <a:prstGeom prst="rect">
            <a:avLst/>
          </a:prstGeom>
        </p:spPr>
        <p:txBody>
          <a:bodyPr wrap="none">
            <a:spAutoFit/>
          </a:bodyPr>
          <a:lstStyle/>
          <a:p>
            <a:r>
              <a:rPr lang="zh-CN" altLang="en-US" sz="2400" dirty="0">
                <a:solidFill>
                  <a:srgbClr val="0070C0"/>
                </a:solidFill>
              </a:rPr>
              <a:t>学费必须在下个月之前全额支付。</a:t>
            </a:r>
          </a:p>
        </p:txBody>
      </p:sp>
      <p:sp>
        <p:nvSpPr>
          <p:cNvPr id="9" name="矩形 8"/>
          <p:cNvSpPr/>
          <p:nvPr/>
        </p:nvSpPr>
        <p:spPr>
          <a:xfrm>
            <a:off x="908828" y="5984933"/>
            <a:ext cx="7601227" cy="830997"/>
          </a:xfrm>
          <a:prstGeom prst="rect">
            <a:avLst/>
          </a:prstGeom>
        </p:spPr>
        <p:txBody>
          <a:bodyPr wrap="square">
            <a:spAutoFit/>
          </a:bodyPr>
          <a:lstStyle/>
          <a:p>
            <a:r>
              <a:rPr lang="zh-CN" altLang="en-US" sz="2400" dirty="0">
                <a:solidFill>
                  <a:srgbClr val="0070C0"/>
                </a:solidFill>
              </a:rPr>
              <a:t>如果你必须承担信用卡债务，那么请确保在规定的时间内全部还清，避免债务的累积和如逾期付款之类的处罚。</a:t>
            </a:r>
          </a:p>
        </p:txBody>
      </p:sp>
    </p:spTree>
    <p:extLst>
      <p:ext uri="{BB962C8B-B14F-4D97-AF65-F5344CB8AC3E}">
        <p14:creationId xmlns:p14="http://schemas.microsoft.com/office/powerpoint/2010/main" val="493372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5" grpId="0"/>
      <p:bldP spid="6" grpId="0"/>
      <p:bldP spid="7"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7"/>
          <p:cNvSpPr>
            <a:spLocks noGrp="1"/>
          </p:cNvSpPr>
          <p:nvPr>
            <p:ph type="title" idx="4294967295"/>
          </p:nvPr>
        </p:nvSpPr>
        <p:spPr>
          <a:xfrm>
            <a:off x="214722" y="1556792"/>
            <a:ext cx="4033837" cy="831850"/>
          </a:xfrm>
        </p:spPr>
        <p:txBody>
          <a:bodyPr/>
          <a:lstStyle/>
          <a:p>
            <a:pPr algn="l" eaLnBrk="1" hangingPunct="1"/>
            <a:r>
              <a:rPr lang="en-US" altLang="zh-CN" dirty="0" smtClean="0"/>
              <a:t>It transpired that</a:t>
            </a:r>
          </a:p>
        </p:txBody>
      </p:sp>
      <p:sp>
        <p:nvSpPr>
          <p:cNvPr id="232478" name="Text Box 30"/>
          <p:cNvSpPr txBox="1">
            <a:spLocks noChangeArrowheads="1"/>
          </p:cNvSpPr>
          <p:nvPr/>
        </p:nvSpPr>
        <p:spPr bwMode="auto">
          <a:xfrm>
            <a:off x="359792" y="2924944"/>
            <a:ext cx="82804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900113" eaLnBrk="0" hangingPunct="0">
              <a:tabLst>
                <a:tab pos="1800225" algn="l"/>
              </a:tabLst>
              <a:defRPr kumimoji="1" sz="2800">
                <a:solidFill>
                  <a:schemeClr val="hlink"/>
                </a:solidFill>
                <a:latin typeface="Times New Roman" pitchFamily="18" charset="0"/>
                <a:ea typeface="宋体" pitchFamily="2" charset="-122"/>
              </a:defRPr>
            </a:lvl1pPr>
            <a:lvl2pPr marL="742950" indent="-285750" defTabSz="900113" eaLnBrk="0" hangingPunct="0">
              <a:tabLst>
                <a:tab pos="1800225" algn="l"/>
              </a:tabLst>
              <a:defRPr kumimoji="1" sz="2800">
                <a:solidFill>
                  <a:schemeClr val="hlink"/>
                </a:solidFill>
                <a:latin typeface="Times New Roman" pitchFamily="18" charset="0"/>
                <a:ea typeface="宋体" pitchFamily="2" charset="-122"/>
              </a:defRPr>
            </a:lvl2pPr>
            <a:lvl3pPr marL="1143000" indent="-228600" defTabSz="900113" eaLnBrk="0" hangingPunct="0">
              <a:tabLst>
                <a:tab pos="1800225" algn="l"/>
              </a:tabLst>
              <a:defRPr kumimoji="1" sz="2800">
                <a:solidFill>
                  <a:schemeClr val="hlink"/>
                </a:solidFill>
                <a:latin typeface="Times New Roman" pitchFamily="18" charset="0"/>
                <a:ea typeface="宋体" pitchFamily="2" charset="-122"/>
              </a:defRPr>
            </a:lvl3pPr>
            <a:lvl4pPr marL="1600200" indent="-228600" defTabSz="900113" eaLnBrk="0" hangingPunct="0">
              <a:tabLst>
                <a:tab pos="1800225" algn="l"/>
              </a:tabLst>
              <a:defRPr kumimoji="1" sz="2800">
                <a:solidFill>
                  <a:schemeClr val="hlink"/>
                </a:solidFill>
                <a:latin typeface="Times New Roman" pitchFamily="18" charset="0"/>
                <a:ea typeface="宋体" pitchFamily="2" charset="-122"/>
              </a:defRPr>
            </a:lvl4pPr>
            <a:lvl5pPr marL="2057400" indent="-228600" defTabSz="900113" eaLnBrk="0" hangingPunct="0">
              <a:tabLst>
                <a:tab pos="1800225" algn="l"/>
              </a:tabLst>
              <a:defRPr kumimoji="1" sz="2800">
                <a:solidFill>
                  <a:schemeClr val="hlink"/>
                </a:solidFill>
                <a:latin typeface="Times New Roman" pitchFamily="18" charset="0"/>
                <a:ea typeface="宋体" pitchFamily="2" charset="-122"/>
              </a:defRPr>
            </a:lvl5pPr>
            <a:lvl6pPr marL="2514600" indent="-228600" defTabSz="900113" eaLnBrk="0" fontAlgn="base" hangingPunct="0">
              <a:spcBef>
                <a:spcPct val="50000"/>
              </a:spcBef>
              <a:spcAft>
                <a:spcPct val="0"/>
              </a:spcAft>
              <a:tabLst>
                <a:tab pos="1800225" algn="l"/>
              </a:tabLst>
              <a:defRPr kumimoji="1" sz="2800">
                <a:solidFill>
                  <a:schemeClr val="hlink"/>
                </a:solidFill>
                <a:latin typeface="Times New Roman" pitchFamily="18" charset="0"/>
                <a:ea typeface="宋体" pitchFamily="2" charset="-122"/>
              </a:defRPr>
            </a:lvl6pPr>
            <a:lvl7pPr marL="2971800" indent="-228600" defTabSz="900113" eaLnBrk="0" fontAlgn="base" hangingPunct="0">
              <a:spcBef>
                <a:spcPct val="50000"/>
              </a:spcBef>
              <a:spcAft>
                <a:spcPct val="0"/>
              </a:spcAft>
              <a:tabLst>
                <a:tab pos="1800225" algn="l"/>
              </a:tabLst>
              <a:defRPr kumimoji="1" sz="2800">
                <a:solidFill>
                  <a:schemeClr val="hlink"/>
                </a:solidFill>
                <a:latin typeface="Times New Roman" pitchFamily="18" charset="0"/>
                <a:ea typeface="宋体" pitchFamily="2" charset="-122"/>
              </a:defRPr>
            </a:lvl7pPr>
            <a:lvl8pPr marL="3429000" indent="-228600" defTabSz="900113" eaLnBrk="0" fontAlgn="base" hangingPunct="0">
              <a:spcBef>
                <a:spcPct val="50000"/>
              </a:spcBef>
              <a:spcAft>
                <a:spcPct val="0"/>
              </a:spcAft>
              <a:tabLst>
                <a:tab pos="1800225" algn="l"/>
              </a:tabLst>
              <a:defRPr kumimoji="1" sz="2800">
                <a:solidFill>
                  <a:schemeClr val="hlink"/>
                </a:solidFill>
                <a:latin typeface="Times New Roman" pitchFamily="18" charset="0"/>
                <a:ea typeface="宋体" pitchFamily="2" charset="-122"/>
              </a:defRPr>
            </a:lvl8pPr>
            <a:lvl9pPr marL="3886200" indent="-228600" defTabSz="900113" eaLnBrk="0" fontAlgn="base" hangingPunct="0">
              <a:spcBef>
                <a:spcPct val="50000"/>
              </a:spcBef>
              <a:spcAft>
                <a:spcPct val="0"/>
              </a:spcAft>
              <a:tabLst>
                <a:tab pos="1800225" algn="l"/>
              </a:tabLst>
              <a:defRPr kumimoji="1" sz="2800">
                <a:solidFill>
                  <a:schemeClr val="hlink"/>
                </a:solidFill>
                <a:latin typeface="Times New Roman" pitchFamily="18" charset="0"/>
                <a:ea typeface="宋体" pitchFamily="2" charset="-122"/>
              </a:defRPr>
            </a:lvl9pPr>
          </a:lstStyle>
          <a:p>
            <a:pPr eaLnBrk="1" hangingPunct="1">
              <a:lnSpc>
                <a:spcPct val="125000"/>
              </a:lnSpc>
              <a:spcBef>
                <a:spcPct val="25000"/>
              </a:spcBef>
            </a:pPr>
            <a:r>
              <a:rPr kumimoji="0" lang="en-US" altLang="zh-CN" sz="2400" b="1" dirty="0">
                <a:solidFill>
                  <a:schemeClr val="tx1"/>
                </a:solidFill>
                <a:latin typeface="Century Gothic" pitchFamily="34" charset="0"/>
              </a:rPr>
              <a:t>Complete the sentences.</a:t>
            </a:r>
            <a:endParaRPr kumimoji="0" lang="en-US" altLang="zh-CN" sz="2400" dirty="0">
              <a:solidFill>
                <a:schemeClr val="tx1"/>
              </a:solidFill>
              <a:latin typeface="Century Gothic" pitchFamily="34" charset="0"/>
            </a:endParaRPr>
          </a:p>
          <a:p>
            <a:pPr eaLnBrk="1" hangingPunct="1">
              <a:lnSpc>
                <a:spcPct val="125000"/>
              </a:lnSpc>
              <a:spcBef>
                <a:spcPct val="25000"/>
              </a:spcBef>
            </a:pPr>
            <a:r>
              <a:rPr kumimoji="0" lang="en-US" altLang="zh-CN" sz="2400" dirty="0">
                <a:solidFill>
                  <a:schemeClr val="tx1"/>
                </a:solidFill>
                <a:latin typeface="Century Gothic" pitchFamily="34" charset="0"/>
              </a:rPr>
              <a:t>1. </a:t>
            </a:r>
            <a:r>
              <a:rPr kumimoji="0" lang="en-US" altLang="zh-CN" sz="2400" b="1" dirty="0">
                <a:solidFill>
                  <a:schemeClr val="tx1"/>
                </a:solidFill>
                <a:latin typeface="Century Gothic" pitchFamily="34" charset="0"/>
              </a:rPr>
              <a:t>It transpires that </a:t>
            </a:r>
            <a:r>
              <a:rPr kumimoji="0" lang="en-US" altLang="zh-CN" sz="2400" dirty="0">
                <a:solidFill>
                  <a:schemeClr val="tx1"/>
                </a:solidFill>
                <a:latin typeface="Century Gothic" pitchFamily="34" charset="0"/>
              </a:rPr>
              <a:t>the reason for the couple’s depression is __________________________________</a:t>
            </a:r>
            <a:br>
              <a:rPr kumimoji="0" lang="en-US" altLang="zh-CN" sz="2400" dirty="0">
                <a:solidFill>
                  <a:schemeClr val="tx1"/>
                </a:solidFill>
                <a:latin typeface="Century Gothic" pitchFamily="34" charset="0"/>
              </a:rPr>
            </a:br>
            <a:r>
              <a:rPr kumimoji="0" lang="en-US" altLang="zh-CN" sz="2400" dirty="0">
                <a:solidFill>
                  <a:schemeClr val="tx1"/>
                </a:solidFill>
                <a:latin typeface="Century Gothic" pitchFamily="34" charset="0"/>
              </a:rPr>
              <a:t>_________________.</a:t>
            </a:r>
          </a:p>
          <a:p>
            <a:pPr eaLnBrk="1" hangingPunct="1">
              <a:lnSpc>
                <a:spcPct val="125000"/>
              </a:lnSpc>
              <a:spcBef>
                <a:spcPct val="25000"/>
              </a:spcBef>
            </a:pPr>
            <a:r>
              <a:rPr kumimoji="0" lang="en-US" altLang="zh-CN" sz="2400" dirty="0">
                <a:solidFill>
                  <a:schemeClr val="tx1"/>
                </a:solidFill>
                <a:latin typeface="Century Gothic" pitchFamily="34" charset="0"/>
                <a:ea typeface="黑体" pitchFamily="49" charset="-122"/>
              </a:rPr>
              <a:t>2. </a:t>
            </a:r>
            <a:r>
              <a:rPr kumimoji="0" lang="en-US" altLang="zh-CN" sz="2400" b="1" dirty="0">
                <a:solidFill>
                  <a:schemeClr val="tx1"/>
                </a:solidFill>
                <a:latin typeface="Century Gothic" pitchFamily="34" charset="0"/>
                <a:ea typeface="黑体" pitchFamily="49" charset="-122"/>
              </a:rPr>
              <a:t>It transpired that </a:t>
            </a:r>
            <a:r>
              <a:rPr kumimoji="0" lang="en-US" altLang="zh-CN" sz="2400" dirty="0">
                <a:solidFill>
                  <a:schemeClr val="tx1"/>
                </a:solidFill>
                <a:latin typeface="Century Gothic" pitchFamily="34" charset="0"/>
                <a:ea typeface="黑体" pitchFamily="49" charset="-122"/>
              </a:rPr>
              <a:t>the woman he quarreled in the morning ___________________________.</a:t>
            </a:r>
          </a:p>
        </p:txBody>
      </p:sp>
      <p:sp>
        <p:nvSpPr>
          <p:cNvPr id="907290" name="Rectangle 26"/>
          <p:cNvSpPr>
            <a:spLocks noChangeArrowheads="1"/>
          </p:cNvSpPr>
          <p:nvPr/>
        </p:nvSpPr>
        <p:spPr bwMode="auto">
          <a:xfrm>
            <a:off x="4498249" y="1772816"/>
            <a:ext cx="40639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dirty="0">
                <a:solidFill>
                  <a:schemeClr val="tx1"/>
                </a:solidFill>
                <a:latin typeface="Century Gothic" pitchFamily="34" charset="0"/>
              </a:rPr>
              <a:t>people discover that it is the case. (</a:t>
            </a:r>
            <a:r>
              <a:rPr kumimoji="0" lang="zh-CN" altLang="en-US" sz="2400" dirty="0">
                <a:solidFill>
                  <a:schemeClr val="tx1"/>
                </a:solidFill>
                <a:latin typeface="Century Gothic" pitchFamily="34" charset="0"/>
              </a:rPr>
              <a:t>人们</a:t>
            </a:r>
            <a:r>
              <a:rPr kumimoji="0" lang="en-US" altLang="zh-CN" sz="2400" dirty="0">
                <a:solidFill>
                  <a:schemeClr val="tx1"/>
                </a:solidFill>
                <a:latin typeface="Century Gothic" pitchFamily="34" charset="0"/>
              </a:rPr>
              <a:t>) </a:t>
            </a:r>
            <a:r>
              <a:rPr kumimoji="0" lang="zh-CN" altLang="en-US" sz="2400" dirty="0">
                <a:solidFill>
                  <a:schemeClr val="tx1"/>
                </a:solidFill>
                <a:latin typeface="Century Gothic" pitchFamily="34" charset="0"/>
              </a:rPr>
              <a:t>发现</a:t>
            </a:r>
            <a:endParaRPr kumimoji="0" lang="en-US" altLang="zh-CN" sz="2400" dirty="0">
              <a:solidFill>
                <a:schemeClr val="tx1"/>
              </a:solidFill>
              <a:latin typeface="Century Gothic" pitchFamily="34" charset="0"/>
            </a:endParaRPr>
          </a:p>
        </p:txBody>
      </p:sp>
      <p:sp>
        <p:nvSpPr>
          <p:cNvPr id="907292" name="Rectangle 28"/>
          <p:cNvSpPr>
            <a:spLocks noChangeArrowheads="1"/>
          </p:cNvSpPr>
          <p:nvPr/>
        </p:nvSpPr>
        <p:spPr bwMode="auto">
          <a:xfrm>
            <a:off x="622300" y="4023493"/>
            <a:ext cx="6985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2400" dirty="0">
                <a:solidFill>
                  <a:srgbClr val="0066CC"/>
                </a:solidFill>
                <a:latin typeface="Century Gothic" pitchFamily="34" charset="0"/>
              </a:rPr>
              <a:t>                           they believe they are unable </a:t>
            </a:r>
            <a:br>
              <a:rPr kumimoji="0" lang="en-US" altLang="zh-CN" sz="2400" dirty="0">
                <a:solidFill>
                  <a:srgbClr val="0066CC"/>
                </a:solidFill>
                <a:latin typeface="Century Gothic" pitchFamily="34" charset="0"/>
              </a:rPr>
            </a:br>
            <a:r>
              <a:rPr kumimoji="0" lang="en-US" altLang="zh-CN" sz="2400" dirty="0">
                <a:solidFill>
                  <a:srgbClr val="0066CC"/>
                </a:solidFill>
                <a:latin typeface="Century Gothic" pitchFamily="34" charset="0"/>
              </a:rPr>
              <a:t>to </a:t>
            </a:r>
            <a:r>
              <a:rPr kumimoji="0" lang="en-US" altLang="zh-CN" sz="2400" dirty="0" smtClean="0">
                <a:solidFill>
                  <a:srgbClr val="0066CC"/>
                </a:solidFill>
                <a:latin typeface="Century Gothic" pitchFamily="34" charset="0"/>
              </a:rPr>
              <a:t>conceive</a:t>
            </a:r>
            <a:endParaRPr kumimoji="0" lang="zh-CN" altLang="en-US" sz="2400" dirty="0">
              <a:solidFill>
                <a:srgbClr val="0066CC"/>
              </a:solidFill>
              <a:latin typeface="Century Gothic" pitchFamily="34" charset="0"/>
            </a:endParaRPr>
          </a:p>
        </p:txBody>
      </p:sp>
      <p:sp>
        <p:nvSpPr>
          <p:cNvPr id="907293" name="Rectangle 29"/>
          <p:cNvSpPr>
            <a:spLocks noChangeArrowheads="1"/>
          </p:cNvSpPr>
          <p:nvPr/>
        </p:nvSpPr>
        <p:spPr bwMode="auto">
          <a:xfrm>
            <a:off x="2267744" y="5488152"/>
            <a:ext cx="369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2400" dirty="0">
                <a:solidFill>
                  <a:srgbClr val="0066CC"/>
                </a:solidFill>
                <a:latin typeface="Century Gothic" pitchFamily="34" charset="0"/>
              </a:rPr>
              <a:t>was the new</a:t>
            </a:r>
            <a:r>
              <a:rPr kumimoji="0" lang="en-US" altLang="zh-CN" sz="2400" dirty="0">
                <a:latin typeface="Century Gothic" pitchFamily="34" charset="0"/>
              </a:rPr>
              <a:t> </a:t>
            </a:r>
            <a:r>
              <a:rPr kumimoji="0" lang="en-US" altLang="zh-CN" sz="2400" dirty="0" smtClean="0">
                <a:solidFill>
                  <a:srgbClr val="0066CC"/>
                </a:solidFill>
                <a:latin typeface="Century Gothic" pitchFamily="34" charset="0"/>
              </a:rPr>
              <a:t>manager</a:t>
            </a:r>
            <a:r>
              <a:rPr kumimoji="0" lang="en-US" altLang="zh-CN" sz="2400" dirty="0" smtClean="0">
                <a:latin typeface="Century Gothic" pitchFamily="34" charset="0"/>
              </a:rPr>
              <a:t> </a:t>
            </a:r>
            <a:endParaRPr kumimoji="0" lang="zh-CN" altLang="en-US" sz="2400" dirty="0">
              <a:latin typeface="Century Gothic" pitchFamily="34" charset="0"/>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318793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7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72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7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90" grpId="0"/>
      <p:bldP spid="907292" grpId="0"/>
      <p:bldP spid="90729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7"/>
          <p:cNvSpPr>
            <a:spLocks noGrp="1"/>
          </p:cNvSpPr>
          <p:nvPr>
            <p:ph type="title" idx="4294967295"/>
          </p:nvPr>
        </p:nvSpPr>
        <p:spPr>
          <a:xfrm>
            <a:off x="214722" y="1556792"/>
            <a:ext cx="4033837" cy="831850"/>
          </a:xfrm>
        </p:spPr>
        <p:txBody>
          <a:bodyPr/>
          <a:lstStyle/>
          <a:p>
            <a:pPr algn="l"/>
            <a:r>
              <a:rPr lang="en-US" altLang="zh-CN" dirty="0"/>
              <a:t>subject to </a:t>
            </a:r>
            <a:endParaRPr lang="en-US" altLang="zh-CN" dirty="0" smtClean="0"/>
          </a:p>
        </p:txBody>
      </p:sp>
      <p:sp>
        <p:nvSpPr>
          <p:cNvPr id="907290" name="Rectangle 26"/>
          <p:cNvSpPr>
            <a:spLocks noChangeArrowheads="1"/>
          </p:cNvSpPr>
          <p:nvPr/>
        </p:nvSpPr>
        <p:spPr bwMode="auto">
          <a:xfrm>
            <a:off x="2915816" y="1772815"/>
            <a:ext cx="59046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dirty="0">
                <a:solidFill>
                  <a:schemeClr val="tx1"/>
                </a:solidFill>
                <a:latin typeface="Century Gothic" pitchFamily="34" charset="0"/>
              </a:rPr>
              <a:t>being under domination, control, or influence</a:t>
            </a:r>
          </a:p>
        </p:txBody>
      </p:sp>
      <p:sp>
        <p:nvSpPr>
          <p:cNvPr id="907292" name="Rectangle 28"/>
          <p:cNvSpPr>
            <a:spLocks noChangeArrowheads="1"/>
          </p:cNvSpPr>
          <p:nvPr/>
        </p:nvSpPr>
        <p:spPr bwMode="auto">
          <a:xfrm>
            <a:off x="622300" y="4023493"/>
            <a:ext cx="698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2400" dirty="0">
                <a:solidFill>
                  <a:srgbClr val="0066CC"/>
                </a:solidFill>
                <a:latin typeface="Century Gothic" pitchFamily="34" charset="0"/>
              </a:rPr>
              <a:t>                        </a:t>
            </a:r>
            <a:r>
              <a:rPr kumimoji="0" lang="en-US" altLang="zh-CN" sz="2400" dirty="0" smtClean="0">
                <a:solidFill>
                  <a:srgbClr val="0066CC"/>
                </a:solidFill>
                <a:latin typeface="Century Gothic" pitchFamily="34" charset="0"/>
              </a:rPr>
              <a:t>   </a:t>
            </a:r>
            <a:endParaRPr kumimoji="0" lang="zh-CN" altLang="en-US" sz="2400" dirty="0">
              <a:solidFill>
                <a:srgbClr val="0066CC"/>
              </a:solidFill>
              <a:latin typeface="Century Gothic" pitchFamily="34" charset="0"/>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
        <p:nvSpPr>
          <p:cNvPr id="2" name="矩形 1"/>
          <p:cNvSpPr/>
          <p:nvPr/>
        </p:nvSpPr>
        <p:spPr>
          <a:xfrm>
            <a:off x="622299" y="2780928"/>
            <a:ext cx="8126413" cy="2893100"/>
          </a:xfrm>
          <a:prstGeom prst="rect">
            <a:avLst/>
          </a:prstGeom>
        </p:spPr>
        <p:txBody>
          <a:bodyPr wrap="square">
            <a:spAutoFit/>
          </a:bodyPr>
          <a:lstStyle/>
          <a:p>
            <a:r>
              <a:rPr lang="en-US" altLang="zh-CN" sz="2800" dirty="0"/>
              <a:t>They denied a report that Egypt had agreed to a summit, subject to certain conditions.</a:t>
            </a:r>
            <a:endParaRPr lang="en-US" altLang="zh-CN" sz="2800" dirty="0" smtClean="0"/>
          </a:p>
          <a:p>
            <a:endParaRPr lang="en-US" altLang="zh-CN" sz="2800" dirty="0" smtClean="0"/>
          </a:p>
          <a:p>
            <a:endParaRPr lang="en-US" altLang="zh-CN" sz="1400" dirty="0"/>
          </a:p>
          <a:p>
            <a:r>
              <a:rPr lang="en-US" altLang="zh-CN" sz="2800" dirty="0" smtClean="0"/>
              <a:t>Like </a:t>
            </a:r>
            <a:r>
              <a:rPr lang="en-US" altLang="zh-CN" sz="2800" dirty="0"/>
              <a:t>any successful executive, though, you seek out the best help you can get, subject to your time and money constraints.</a:t>
            </a:r>
            <a:endParaRPr lang="zh-CN" altLang="en-US" sz="2800" dirty="0"/>
          </a:p>
        </p:txBody>
      </p:sp>
      <p:sp>
        <p:nvSpPr>
          <p:cNvPr id="3" name="矩形 2"/>
          <p:cNvSpPr/>
          <p:nvPr/>
        </p:nvSpPr>
        <p:spPr>
          <a:xfrm>
            <a:off x="690337" y="3838826"/>
            <a:ext cx="7990335" cy="461665"/>
          </a:xfrm>
          <a:prstGeom prst="rect">
            <a:avLst/>
          </a:prstGeom>
        </p:spPr>
        <p:txBody>
          <a:bodyPr wrap="square">
            <a:spAutoFit/>
          </a:bodyPr>
          <a:lstStyle/>
          <a:p>
            <a:r>
              <a:rPr lang="zh-CN" altLang="en-US" sz="2400" dirty="0">
                <a:solidFill>
                  <a:schemeClr val="tx2">
                    <a:lumMod val="60000"/>
                    <a:lumOff val="40000"/>
                  </a:schemeClr>
                </a:solidFill>
              </a:rPr>
              <a:t>他们否认了宣称埃及已同意在特定条件下参加峰会的报道。</a:t>
            </a:r>
          </a:p>
        </p:txBody>
      </p:sp>
      <p:sp>
        <p:nvSpPr>
          <p:cNvPr id="4" name="矩形 3"/>
          <p:cNvSpPr/>
          <p:nvPr/>
        </p:nvSpPr>
        <p:spPr>
          <a:xfrm>
            <a:off x="691362" y="5683799"/>
            <a:ext cx="7830842" cy="830997"/>
          </a:xfrm>
          <a:prstGeom prst="rect">
            <a:avLst/>
          </a:prstGeom>
        </p:spPr>
        <p:txBody>
          <a:bodyPr wrap="square">
            <a:spAutoFit/>
          </a:bodyPr>
          <a:lstStyle/>
          <a:p>
            <a:r>
              <a:rPr lang="zh-CN" altLang="en-US" sz="2400" dirty="0">
                <a:solidFill>
                  <a:schemeClr val="tx2">
                    <a:lumMod val="60000"/>
                    <a:lumOff val="40000"/>
                  </a:schemeClr>
                </a:solidFill>
              </a:rPr>
              <a:t>像每一个成功的执行官一样，虽然你能</a:t>
            </a:r>
            <a:r>
              <a:rPr lang="zh-CN" altLang="en-US" sz="2400" dirty="0" smtClean="0">
                <a:solidFill>
                  <a:schemeClr val="tx2">
                    <a:lumMod val="60000"/>
                    <a:lumOff val="40000"/>
                  </a:schemeClr>
                </a:solidFill>
              </a:rPr>
              <a:t>找到</a:t>
            </a:r>
            <a:r>
              <a:rPr lang="zh-CN" altLang="en-US" sz="2400" dirty="0">
                <a:solidFill>
                  <a:schemeClr val="tx2">
                    <a:lumMod val="60000"/>
                    <a:lumOff val="40000"/>
                  </a:schemeClr>
                </a:solidFill>
              </a:rPr>
              <a:t>你</a:t>
            </a:r>
            <a:r>
              <a:rPr lang="zh-CN" altLang="en-US" sz="2400" dirty="0" smtClean="0">
                <a:solidFill>
                  <a:schemeClr val="tx2">
                    <a:lumMod val="60000"/>
                    <a:lumOff val="40000"/>
                  </a:schemeClr>
                </a:solidFill>
              </a:rPr>
              <a:t>能</a:t>
            </a:r>
            <a:r>
              <a:rPr lang="zh-CN" altLang="en-US" sz="2400" dirty="0">
                <a:solidFill>
                  <a:schemeClr val="tx2">
                    <a:lumMod val="60000"/>
                    <a:lumOff val="40000"/>
                  </a:schemeClr>
                </a:solidFill>
              </a:rPr>
              <a:t>得到的最佳帮助，但是还是要受到时间和金钱的约束。</a:t>
            </a:r>
          </a:p>
        </p:txBody>
      </p:sp>
    </p:spTree>
    <p:extLst>
      <p:ext uri="{BB962C8B-B14F-4D97-AF65-F5344CB8AC3E}">
        <p14:creationId xmlns:p14="http://schemas.microsoft.com/office/powerpoint/2010/main" val="4082889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7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7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90" grpId="0"/>
      <p:bldP spid="907292" grpId="0"/>
      <p:bldP spid="2" grpId="0"/>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14722" y="1556792"/>
            <a:ext cx="8838415"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522413" indent="-1520825" algn="just" eaLnBrk="1" hangingPunct="1">
              <a:lnSpc>
                <a:spcPct val="100000"/>
              </a:lnSpc>
              <a:buSzPct val="120000"/>
              <a:buFont typeface="Arial" panose="020B0604020202020204" pitchFamily="34" charset="0"/>
              <a:buNone/>
            </a:pPr>
            <a:r>
              <a:rPr lang="en-US" altLang="en-US" sz="4000" b="1" dirty="0">
                <a:ea typeface="宋体" panose="02010600030101010101" pitchFamily="2" charset="-122"/>
              </a:rPr>
              <a:t>sort out</a:t>
            </a:r>
            <a:r>
              <a:rPr lang="en-US" altLang="zh-CN" sz="3200" b="1" dirty="0" smtClean="0"/>
              <a:t>: </a:t>
            </a:r>
            <a:r>
              <a:rPr lang="en-US" altLang="zh-CN" dirty="0" smtClean="0"/>
              <a:t>to solve </a:t>
            </a:r>
            <a:r>
              <a:rPr lang="en-US" altLang="zh-CN" dirty="0"/>
              <a:t>a problem or deal with a difficult situation </a:t>
            </a:r>
            <a:r>
              <a:rPr lang="en-US" altLang="zh-CN" dirty="0" smtClean="0"/>
              <a:t>successfully</a:t>
            </a:r>
            <a:r>
              <a:rPr lang="zh-CN" altLang="en-US" sz="2400" dirty="0" smtClean="0">
                <a:solidFill>
                  <a:schemeClr val="hlink"/>
                </a:solidFill>
                <a:latin typeface="宋体" panose="02010600030101010101" pitchFamily="2" charset="-122"/>
              </a:rPr>
              <a:t>（</a:t>
            </a:r>
            <a:r>
              <a:rPr lang="zh-CN" altLang="en-US" sz="2400" dirty="0">
                <a:solidFill>
                  <a:schemeClr val="hlink"/>
                </a:solidFill>
                <a:latin typeface="宋体" panose="02010600030101010101" pitchFamily="2" charset="-122"/>
              </a:rPr>
              <a:t>成功地）解决，处理 </a:t>
            </a:r>
            <a:endParaRPr lang="en-US" altLang="zh-CN" sz="2400" dirty="0" smtClean="0">
              <a:solidFill>
                <a:schemeClr val="hlink"/>
              </a:solidFill>
              <a:latin typeface="宋体" panose="02010600030101010101" pitchFamily="2" charset="-122"/>
            </a:endParaRPr>
          </a:p>
          <a:p>
            <a:pPr marL="180975" indent="-179388" algn="just" eaLnBrk="1" hangingPunct="1">
              <a:lnSpc>
                <a:spcPct val="100000"/>
              </a:lnSpc>
              <a:buSzPct val="120000"/>
              <a:buFont typeface="Arial" panose="020B0604020202020204" pitchFamily="34" charset="0"/>
              <a:buNone/>
            </a:pPr>
            <a:r>
              <a:rPr lang="en-US" altLang="zh-CN" sz="2800" i="1" dirty="0" smtClean="0"/>
              <a:t>e.g</a:t>
            </a:r>
            <a:r>
              <a:rPr lang="en-US" altLang="zh-CN" sz="2800" dirty="0" smtClean="0"/>
              <a:t>. </a:t>
            </a:r>
          </a:p>
          <a:p>
            <a:pPr marL="1587" indent="0" algn="just" eaLnBrk="1" hangingPunct="1">
              <a:lnSpc>
                <a:spcPct val="100000"/>
              </a:lnSpc>
              <a:buSzPct val="100000"/>
              <a:buNone/>
            </a:pPr>
            <a:r>
              <a:rPr lang="en-US" altLang="zh-CN" dirty="0" smtClean="0"/>
              <a:t>1. I </a:t>
            </a:r>
            <a:r>
              <a:rPr lang="en-US" altLang="zh-CN" dirty="0"/>
              <a:t>need a professional to </a:t>
            </a:r>
            <a:r>
              <a:rPr lang="en-US" altLang="zh-CN" b="1" dirty="0"/>
              <a:t>sort out </a:t>
            </a:r>
            <a:r>
              <a:rPr lang="en-US" altLang="zh-CN" dirty="0"/>
              <a:t>my finances.</a:t>
            </a:r>
            <a:endParaRPr lang="en-US" altLang="zh-CN" sz="2800" dirty="0" smtClean="0"/>
          </a:p>
          <a:p>
            <a:pPr marL="180975" indent="-179388" algn="just" eaLnBrk="1" hangingPunct="1">
              <a:lnSpc>
                <a:spcPct val="100000"/>
              </a:lnSpc>
              <a:buSzPct val="120000"/>
              <a:buFont typeface="Arial" panose="020B0604020202020204" pitchFamily="34" charset="0"/>
              <a:buNone/>
            </a:pPr>
            <a:r>
              <a:rPr lang="zh-CN" altLang="en-US" sz="2400" dirty="0" smtClean="0">
                <a:solidFill>
                  <a:schemeClr val="hlink"/>
                </a:solidFill>
              </a:rPr>
              <a:t>      我需要一位专业</a:t>
            </a:r>
            <a:r>
              <a:rPr lang="zh-CN" altLang="en-US" sz="2400" dirty="0">
                <a:solidFill>
                  <a:schemeClr val="hlink"/>
                </a:solidFill>
              </a:rPr>
              <a:t>人士为</a:t>
            </a:r>
            <a:r>
              <a:rPr lang="zh-CN" altLang="en-US" sz="2400" dirty="0" smtClean="0">
                <a:solidFill>
                  <a:schemeClr val="hlink"/>
                </a:solidFill>
              </a:rPr>
              <a:t>我</a:t>
            </a:r>
            <a:r>
              <a:rPr lang="zh-CN" altLang="en-US" sz="2400" dirty="0">
                <a:solidFill>
                  <a:schemeClr val="hlink"/>
                </a:solidFill>
                <a:latin typeface="宋体" panose="02010600030101010101" pitchFamily="2" charset="-122"/>
              </a:rPr>
              <a:t>处理</a:t>
            </a:r>
            <a:r>
              <a:rPr lang="zh-CN" altLang="en-US" sz="2400" dirty="0" smtClean="0">
                <a:solidFill>
                  <a:schemeClr val="hlink"/>
                </a:solidFill>
              </a:rPr>
              <a:t>财务</a:t>
            </a:r>
            <a:r>
              <a:rPr lang="zh-CN" altLang="en-US" sz="2400" dirty="0">
                <a:solidFill>
                  <a:schemeClr val="hlink"/>
                </a:solidFill>
              </a:rPr>
              <a:t>。</a:t>
            </a:r>
            <a:endParaRPr lang="en-US" altLang="zh-CN" sz="2400" dirty="0" smtClean="0">
              <a:solidFill>
                <a:schemeClr val="hlink"/>
              </a:solidFill>
            </a:endParaRPr>
          </a:p>
          <a:p>
            <a:pPr marL="361950" indent="-361950" algn="just" eaLnBrk="1" hangingPunct="1">
              <a:lnSpc>
                <a:spcPct val="100000"/>
              </a:lnSpc>
              <a:buSzPct val="100000"/>
              <a:buNone/>
            </a:pPr>
            <a:r>
              <a:rPr lang="en-US" altLang="zh-CN" dirty="0" smtClean="0"/>
              <a:t>2. Roy </a:t>
            </a:r>
            <a:r>
              <a:rPr lang="en-US" altLang="zh-CN" dirty="0"/>
              <a:t>is the expert so they gave him a free hand to </a:t>
            </a:r>
            <a:r>
              <a:rPr lang="en-US" altLang="zh-CN" b="1" dirty="0"/>
              <a:t>sort out </a:t>
            </a:r>
            <a:r>
              <a:rPr lang="en-US" altLang="zh-CN" dirty="0"/>
              <a:t>the problem.</a:t>
            </a:r>
            <a:endParaRPr lang="en-US" altLang="zh-CN" sz="2800" dirty="0" smtClean="0"/>
          </a:p>
          <a:p>
            <a:pPr marL="180975" indent="-179388" algn="just" eaLnBrk="1" hangingPunct="1">
              <a:lnSpc>
                <a:spcPct val="100000"/>
              </a:lnSpc>
              <a:buSzPct val="120000"/>
              <a:buFont typeface="Arial" panose="020B0604020202020204" pitchFamily="34" charset="0"/>
              <a:buNone/>
            </a:pPr>
            <a:r>
              <a:rPr lang="zh-CN" altLang="en-US" sz="2400" dirty="0" smtClean="0">
                <a:solidFill>
                  <a:schemeClr val="hlink"/>
                </a:solidFill>
              </a:rPr>
              <a:t>      罗</a:t>
            </a:r>
            <a:r>
              <a:rPr lang="zh-CN" altLang="en-US" sz="2400" dirty="0">
                <a:solidFill>
                  <a:schemeClr val="hlink"/>
                </a:solidFill>
              </a:rPr>
              <a:t>伊是</a:t>
            </a:r>
            <a:r>
              <a:rPr lang="zh-CN" altLang="en-US" sz="2400" dirty="0" smtClean="0">
                <a:solidFill>
                  <a:schemeClr val="hlink"/>
                </a:solidFill>
              </a:rPr>
              <a:t>专家</a:t>
            </a:r>
            <a:r>
              <a:rPr lang="zh-CN" altLang="en-US" sz="2400" dirty="0">
                <a:solidFill>
                  <a:schemeClr val="hlink"/>
                </a:solidFill>
              </a:rPr>
              <a:t>，</a:t>
            </a:r>
            <a:r>
              <a:rPr lang="zh-CN" altLang="en-US" sz="2400" dirty="0" smtClean="0">
                <a:solidFill>
                  <a:schemeClr val="hlink"/>
                </a:solidFill>
              </a:rPr>
              <a:t>因此</a:t>
            </a:r>
            <a:r>
              <a:rPr lang="zh-CN" altLang="en-US" sz="2400" dirty="0">
                <a:solidFill>
                  <a:schemeClr val="hlink"/>
                </a:solidFill>
              </a:rPr>
              <a:t>他们让他可以自主地处理那个问题。</a:t>
            </a: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258082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101" y="1074907"/>
            <a:ext cx="2890589" cy="2066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 Box 30"/>
          <p:cNvSpPr txBox="1">
            <a:spLocks noChangeArrowheads="1"/>
          </p:cNvSpPr>
          <p:nvPr/>
        </p:nvSpPr>
        <p:spPr bwMode="auto">
          <a:xfrm>
            <a:off x="683568" y="1864633"/>
            <a:ext cx="9869304"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50000"/>
              </a:spcBef>
              <a:spcAft>
                <a:spcPct val="0"/>
              </a:spcAft>
              <a:defRPr kumimoji="1" sz="2800" kern="1200">
                <a:solidFill>
                  <a:schemeClr val="hlink"/>
                </a:solidFill>
                <a:latin typeface="Times New Roman" panose="02020603050405020304" pitchFamily="18" charset="0"/>
                <a:ea typeface="宋体" panose="02010600030101010101" pitchFamily="2" charset="-122"/>
                <a:cs typeface="+mn-cs"/>
              </a:defRPr>
            </a:lvl1pPr>
            <a:lvl2pPr marL="457200" algn="l" rtl="0" fontAlgn="base">
              <a:spcBef>
                <a:spcPct val="50000"/>
              </a:spcBef>
              <a:spcAft>
                <a:spcPct val="0"/>
              </a:spcAft>
              <a:defRPr kumimoji="1" sz="2800" kern="1200">
                <a:solidFill>
                  <a:schemeClr val="hlink"/>
                </a:solidFill>
                <a:latin typeface="Times New Roman" panose="02020603050405020304" pitchFamily="18" charset="0"/>
                <a:ea typeface="宋体" panose="02010600030101010101" pitchFamily="2" charset="-122"/>
                <a:cs typeface="+mn-cs"/>
              </a:defRPr>
            </a:lvl2pPr>
            <a:lvl3pPr marL="914400" algn="l" rtl="0" fontAlgn="base">
              <a:spcBef>
                <a:spcPct val="50000"/>
              </a:spcBef>
              <a:spcAft>
                <a:spcPct val="0"/>
              </a:spcAft>
              <a:defRPr kumimoji="1" sz="2800" kern="1200">
                <a:solidFill>
                  <a:schemeClr val="hlink"/>
                </a:solidFill>
                <a:latin typeface="Times New Roman" panose="02020603050405020304" pitchFamily="18" charset="0"/>
                <a:ea typeface="宋体" panose="02010600030101010101" pitchFamily="2" charset="-122"/>
                <a:cs typeface="+mn-cs"/>
              </a:defRPr>
            </a:lvl3pPr>
            <a:lvl4pPr marL="1371600" algn="l" rtl="0" fontAlgn="base">
              <a:spcBef>
                <a:spcPct val="50000"/>
              </a:spcBef>
              <a:spcAft>
                <a:spcPct val="0"/>
              </a:spcAft>
              <a:defRPr kumimoji="1" sz="2800" kern="1200">
                <a:solidFill>
                  <a:schemeClr val="hlink"/>
                </a:solidFill>
                <a:latin typeface="Times New Roman" panose="02020603050405020304" pitchFamily="18" charset="0"/>
                <a:ea typeface="宋体" panose="02010600030101010101" pitchFamily="2" charset="-122"/>
                <a:cs typeface="+mn-cs"/>
              </a:defRPr>
            </a:lvl4pPr>
            <a:lvl5pPr marL="1828800" algn="l" rtl="0" fontAlgn="base">
              <a:spcBef>
                <a:spcPct val="50000"/>
              </a:spcBef>
              <a:spcAft>
                <a:spcPct val="0"/>
              </a:spcAft>
              <a:defRPr kumimoji="1" sz="2800" kern="1200">
                <a:solidFill>
                  <a:schemeClr val="hlink"/>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800" kern="1200">
                <a:solidFill>
                  <a:schemeClr val="hlink"/>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800" kern="1200">
                <a:solidFill>
                  <a:schemeClr val="hlink"/>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800" kern="1200">
                <a:solidFill>
                  <a:schemeClr val="hlink"/>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800" kern="1200">
                <a:solidFill>
                  <a:schemeClr val="hlink"/>
                </a:solidFill>
                <a:latin typeface="Times New Roman" panose="02020603050405020304" pitchFamily="18" charset="0"/>
                <a:ea typeface="宋体" panose="02010600030101010101" pitchFamily="2" charset="-122"/>
                <a:cs typeface="+mn-cs"/>
              </a:defRPr>
            </a:lvl9pPr>
          </a:lstStyle>
          <a:p>
            <a:pPr eaLnBrk="1" hangingPunct="1">
              <a:lnSpc>
                <a:spcPct val="110000"/>
              </a:lnSpc>
              <a:spcBef>
                <a:spcPct val="5000"/>
              </a:spcBef>
            </a:pPr>
            <a:r>
              <a:rPr kumimoji="0" lang="en-US" altLang="zh-CN" sz="2400" dirty="0">
                <a:solidFill>
                  <a:schemeClr val="tx1"/>
                </a:solidFill>
                <a:cs typeface="Times New Roman" panose="02020603050405020304" pitchFamily="18" charset="0"/>
              </a:rPr>
              <a:t>If you </a:t>
            </a:r>
            <a:r>
              <a:rPr kumimoji="0" lang="en-US" altLang="zh-CN" sz="2400" i="1" dirty="0">
                <a:solidFill>
                  <a:schemeClr val="tx1"/>
                </a:solidFill>
                <a:cs typeface="Times New Roman" panose="02020603050405020304" pitchFamily="18" charset="0"/>
              </a:rPr>
              <a:t>go into the red</a:t>
            </a:r>
            <a:r>
              <a:rPr kumimoji="0" lang="en-US" altLang="zh-CN" sz="2400" dirty="0">
                <a:solidFill>
                  <a:schemeClr val="tx1"/>
                </a:solidFill>
                <a:cs typeface="Times New Roman" panose="02020603050405020304" pitchFamily="18" charset="0"/>
              </a:rPr>
              <a:t>, have you</a:t>
            </a:r>
          </a:p>
          <a:p>
            <a:pPr eaLnBrk="1" hangingPunct="1">
              <a:lnSpc>
                <a:spcPct val="110000"/>
              </a:lnSpc>
              <a:spcBef>
                <a:spcPct val="5000"/>
              </a:spcBef>
              <a:buFontTx/>
              <a:buAutoNum type="alphaLcParenBoth"/>
            </a:pPr>
            <a:r>
              <a:rPr kumimoji="0" lang="en-US" altLang="zh-CN" sz="2400" dirty="0">
                <a:solidFill>
                  <a:schemeClr val="tx1"/>
                </a:solidFill>
                <a:cs typeface="Times New Roman" panose="02020603050405020304" pitchFamily="18" charset="0"/>
              </a:rPr>
              <a:t> done something embarrassing, or</a:t>
            </a:r>
          </a:p>
          <a:p>
            <a:pPr eaLnBrk="1" hangingPunct="1">
              <a:lnSpc>
                <a:spcPct val="110000"/>
              </a:lnSpc>
              <a:spcBef>
                <a:spcPct val="5000"/>
              </a:spcBef>
              <a:buFontTx/>
              <a:buAutoNum type="alphaLcParenBoth"/>
            </a:pPr>
            <a:r>
              <a:rPr kumimoji="0" lang="en-US" altLang="zh-CN" sz="2400" dirty="0">
                <a:solidFill>
                  <a:schemeClr val="tx1"/>
                </a:solidFill>
                <a:cs typeface="Times New Roman" panose="02020603050405020304" pitchFamily="18" charset="0"/>
              </a:rPr>
              <a:t> spent more money than you have on your </a:t>
            </a:r>
            <a:r>
              <a:rPr kumimoji="0" lang="en-US" altLang="zh-CN" sz="2400" dirty="0" smtClean="0">
                <a:solidFill>
                  <a:schemeClr val="tx1"/>
                </a:solidFill>
                <a:cs typeface="Times New Roman" panose="02020603050405020304" pitchFamily="18" charset="0"/>
              </a:rPr>
              <a:t>bank account</a:t>
            </a:r>
            <a:r>
              <a:rPr kumimoji="0" lang="en-US" altLang="zh-CN" sz="2400" dirty="0">
                <a:solidFill>
                  <a:schemeClr val="tx1"/>
                </a:solidFill>
                <a:ea typeface="Arial Unicode MS" panose="020B0604020202020204" pitchFamily="34" charset="-122"/>
                <a:cs typeface="Times New Roman" panose="02020603050405020304" pitchFamily="18" charset="0"/>
              </a:rPr>
              <a:t>?</a:t>
            </a:r>
          </a:p>
        </p:txBody>
      </p:sp>
      <p:sp>
        <p:nvSpPr>
          <p:cNvPr id="67589" name="Rectangle 27"/>
          <p:cNvSpPr>
            <a:spLocks noGrp="1"/>
          </p:cNvSpPr>
          <p:nvPr>
            <p:ph type="title" idx="4294967295"/>
          </p:nvPr>
        </p:nvSpPr>
        <p:spPr>
          <a:xfrm>
            <a:off x="318010" y="1212801"/>
            <a:ext cx="5041155" cy="831850"/>
          </a:xfrm>
        </p:spPr>
        <p:txBody>
          <a:bodyPr>
            <a:normAutofit/>
          </a:bodyPr>
          <a:lstStyle/>
          <a:p>
            <a:pPr algn="l" eaLnBrk="1" hangingPunct="1"/>
            <a:r>
              <a:rPr lang="en-US" altLang="zh-CN" sz="4000" b="1" dirty="0" smtClean="0"/>
              <a:t>into/out of the red</a:t>
            </a:r>
          </a:p>
        </p:txBody>
      </p:sp>
      <p:sp>
        <p:nvSpPr>
          <p:cNvPr id="232478" name="Text Box 30"/>
          <p:cNvSpPr txBox="1">
            <a:spLocks noChangeArrowheads="1"/>
          </p:cNvSpPr>
          <p:nvPr/>
        </p:nvSpPr>
        <p:spPr bwMode="auto">
          <a:xfrm>
            <a:off x="481794" y="3212976"/>
            <a:ext cx="7993063" cy="343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447675" algn="l"/>
              </a:tabLst>
              <a:defRPr kumimoji="1" sz="2800">
                <a:solidFill>
                  <a:schemeClr val="hlink"/>
                </a:solidFill>
                <a:latin typeface="Times New Roman" pitchFamily="18" charset="0"/>
                <a:ea typeface="宋体" pitchFamily="2" charset="-122"/>
              </a:defRPr>
            </a:lvl1pPr>
            <a:lvl2pPr marL="742950" indent="-285750" eaLnBrk="0" hangingPunct="0">
              <a:tabLst>
                <a:tab pos="447675" algn="l"/>
              </a:tabLst>
              <a:defRPr kumimoji="1" sz="2800">
                <a:solidFill>
                  <a:schemeClr val="hlink"/>
                </a:solidFill>
                <a:latin typeface="Times New Roman" pitchFamily="18" charset="0"/>
                <a:ea typeface="宋体" pitchFamily="2" charset="-122"/>
              </a:defRPr>
            </a:lvl2pPr>
            <a:lvl3pPr marL="1143000" indent="-228600" eaLnBrk="0" hangingPunct="0">
              <a:tabLst>
                <a:tab pos="447675" algn="l"/>
              </a:tabLst>
              <a:defRPr kumimoji="1" sz="2800">
                <a:solidFill>
                  <a:schemeClr val="hlink"/>
                </a:solidFill>
                <a:latin typeface="Times New Roman" pitchFamily="18" charset="0"/>
                <a:ea typeface="宋体" pitchFamily="2" charset="-122"/>
              </a:defRPr>
            </a:lvl3pPr>
            <a:lvl4pPr marL="1600200" indent="-228600" eaLnBrk="0" hangingPunct="0">
              <a:tabLst>
                <a:tab pos="447675" algn="l"/>
              </a:tabLst>
              <a:defRPr kumimoji="1" sz="2800">
                <a:solidFill>
                  <a:schemeClr val="hlink"/>
                </a:solidFill>
                <a:latin typeface="Times New Roman" pitchFamily="18" charset="0"/>
                <a:ea typeface="宋体" pitchFamily="2" charset="-122"/>
              </a:defRPr>
            </a:lvl4pPr>
            <a:lvl5pPr marL="2057400" indent="-228600" eaLnBrk="0" hangingPunct="0">
              <a:tabLst>
                <a:tab pos="44767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9pPr>
          </a:lstStyle>
          <a:p>
            <a:pPr eaLnBrk="1" hangingPunct="1">
              <a:lnSpc>
                <a:spcPct val="115000"/>
              </a:lnSpc>
              <a:spcBef>
                <a:spcPct val="15000"/>
              </a:spcBef>
            </a:pPr>
            <a:r>
              <a:rPr kumimoji="0" lang="en-US" altLang="zh-CN" sz="2400" b="1" dirty="0">
                <a:solidFill>
                  <a:schemeClr val="tx1"/>
                </a:solidFill>
                <a:latin typeface="Century Gothic" pitchFamily="34" charset="0"/>
              </a:rPr>
              <a:t>Answer the questions.</a:t>
            </a:r>
            <a:r>
              <a:rPr kumimoji="0" lang="en-US" altLang="zh-CN" sz="2400" b="1" dirty="0">
                <a:solidFill>
                  <a:srgbClr val="C00000"/>
                </a:solidFill>
                <a:latin typeface="Century Gothic" pitchFamily="34" charset="0"/>
              </a:rPr>
              <a:t> </a:t>
            </a:r>
          </a:p>
          <a:p>
            <a:pPr eaLnBrk="1" hangingPunct="1">
              <a:spcBef>
                <a:spcPct val="15000"/>
              </a:spcBef>
            </a:pPr>
            <a:r>
              <a:rPr kumimoji="0" lang="en-US" altLang="zh-CN" sz="2200" dirty="0">
                <a:solidFill>
                  <a:schemeClr val="tx1"/>
                </a:solidFill>
                <a:latin typeface="Century Gothic" pitchFamily="34" charset="0"/>
                <a:ea typeface="黑体" pitchFamily="49" charset="-122"/>
              </a:rPr>
              <a:t>1. </a:t>
            </a:r>
            <a:r>
              <a:rPr kumimoji="0" lang="en-US" altLang="zh-CN" sz="2400" dirty="0">
                <a:solidFill>
                  <a:schemeClr val="tx1"/>
                </a:solidFill>
                <a:latin typeface="Century Gothic" pitchFamily="34" charset="0"/>
                <a:ea typeface="黑体" pitchFamily="49" charset="-122"/>
              </a:rPr>
              <a:t>Why does </a:t>
            </a:r>
            <a:r>
              <a:rPr kumimoji="0" lang="en-US" altLang="zh-CN" sz="2400" b="1" i="1" dirty="0">
                <a:solidFill>
                  <a:schemeClr val="tx1"/>
                </a:solidFill>
                <a:latin typeface="Century Gothic" pitchFamily="34" charset="0"/>
                <a:ea typeface="黑体" pitchFamily="49" charset="-122"/>
              </a:rPr>
              <a:t>in the red</a:t>
            </a:r>
            <a:r>
              <a:rPr kumimoji="0" lang="en-US" altLang="zh-CN" sz="2400" b="1" dirty="0">
                <a:solidFill>
                  <a:schemeClr val="tx1"/>
                </a:solidFill>
                <a:latin typeface="Century Gothic" pitchFamily="34" charset="0"/>
                <a:ea typeface="黑体" pitchFamily="49" charset="-122"/>
              </a:rPr>
              <a:t> </a:t>
            </a:r>
            <a:r>
              <a:rPr kumimoji="0" lang="en-US" altLang="zh-CN" sz="2400" dirty="0">
                <a:solidFill>
                  <a:schemeClr val="tx1"/>
                </a:solidFill>
                <a:latin typeface="Century Gothic" pitchFamily="34" charset="0"/>
                <a:ea typeface="黑体" pitchFamily="49" charset="-122"/>
              </a:rPr>
              <a:t>mean </a:t>
            </a:r>
            <a:r>
              <a:rPr kumimoji="0" lang="en-US" altLang="zh-CN" sz="2400" i="1" dirty="0">
                <a:solidFill>
                  <a:schemeClr val="tx1"/>
                </a:solidFill>
                <a:latin typeface="Century Gothic" pitchFamily="34" charset="0"/>
                <a:ea typeface="黑体" pitchFamily="49" charset="-122"/>
              </a:rPr>
              <a:t>in debt</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spcBef>
                <a:spcPct val="15000"/>
              </a:spcBef>
            </a:pPr>
            <a:r>
              <a:rPr kumimoji="0" lang="zh-CN" altLang="en-US" sz="2400" b="1" dirty="0">
                <a:solidFill>
                  <a:schemeClr val="tx1"/>
                </a:solidFill>
                <a:latin typeface="Century Gothic" pitchFamily="34" charset="0"/>
                <a:ea typeface="黑体" pitchFamily="49" charset="-122"/>
              </a:rPr>
              <a:t>	</a:t>
            </a:r>
            <a:r>
              <a:rPr kumimoji="0" lang="en-US" altLang="zh-CN" sz="2400" dirty="0">
                <a:solidFill>
                  <a:srgbClr val="0066CC"/>
                </a:solidFill>
                <a:latin typeface="Century Gothic" pitchFamily="34" charset="0"/>
              </a:rPr>
              <a:t>In bank accounts, an amount that was owed used to be written in red figures, not black.</a:t>
            </a:r>
            <a:endParaRPr kumimoji="0" lang="en-US" altLang="zh-CN" sz="2400" dirty="0">
              <a:solidFill>
                <a:schemeClr val="tx2"/>
              </a:solidFill>
              <a:latin typeface="Century Gothic" pitchFamily="34" charset="0"/>
              <a:ea typeface="黑体" pitchFamily="49" charset="-122"/>
            </a:endParaRPr>
          </a:p>
          <a:p>
            <a:pPr eaLnBrk="1" hangingPunct="1">
              <a:spcBef>
                <a:spcPct val="15000"/>
              </a:spcBef>
            </a:pPr>
            <a:r>
              <a:rPr kumimoji="0" lang="en-US" altLang="zh-CN" sz="2400" dirty="0">
                <a:solidFill>
                  <a:schemeClr val="tx1"/>
                </a:solidFill>
                <a:latin typeface="Century Gothic" pitchFamily="34" charset="0"/>
                <a:ea typeface="黑体" pitchFamily="49" charset="-122"/>
              </a:rPr>
              <a:t>2. What’s the opposite of </a:t>
            </a:r>
            <a:r>
              <a:rPr kumimoji="0" lang="en-US" altLang="zh-CN" sz="2400" b="1" i="1" dirty="0">
                <a:solidFill>
                  <a:schemeClr val="tx1"/>
                </a:solidFill>
                <a:latin typeface="Century Gothic" pitchFamily="34" charset="0"/>
                <a:ea typeface="黑体" pitchFamily="49" charset="-122"/>
              </a:rPr>
              <a:t>in the red</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spcBef>
                <a:spcPct val="15000"/>
              </a:spcBef>
            </a:pPr>
            <a:r>
              <a:rPr kumimoji="0" lang="en-US" altLang="zh-CN" sz="2400" dirty="0">
                <a:solidFill>
                  <a:srgbClr val="0066CC"/>
                </a:solidFill>
                <a:latin typeface="Century Gothic" pitchFamily="34" charset="0"/>
              </a:rPr>
              <a:t>	in the black</a:t>
            </a:r>
            <a:endParaRPr kumimoji="0" lang="en-US" altLang="zh-CN" sz="2400" dirty="0">
              <a:solidFill>
                <a:schemeClr val="tx1"/>
              </a:solidFill>
              <a:latin typeface="Century Gothic" pitchFamily="34" charset="0"/>
              <a:ea typeface="黑体" pitchFamily="49" charset="-122"/>
            </a:endParaRPr>
          </a:p>
          <a:p>
            <a:pPr eaLnBrk="1" hangingPunct="1">
              <a:spcBef>
                <a:spcPct val="15000"/>
              </a:spcBef>
            </a:pPr>
            <a:r>
              <a:rPr kumimoji="0" lang="en-US" altLang="zh-CN" sz="2200" dirty="0">
                <a:solidFill>
                  <a:schemeClr val="tx1"/>
                </a:solidFill>
                <a:latin typeface="Century Gothic" pitchFamily="34" charset="0"/>
                <a:ea typeface="黑体" pitchFamily="49" charset="-122"/>
              </a:rPr>
              <a:t>3.</a:t>
            </a:r>
            <a:r>
              <a:rPr kumimoji="0" lang="en-US" altLang="zh-CN" sz="2200" dirty="0">
                <a:solidFill>
                  <a:schemeClr val="tx2"/>
                </a:solidFill>
                <a:latin typeface="Century Gothic" pitchFamily="34" charset="0"/>
                <a:ea typeface="黑体" pitchFamily="49" charset="-122"/>
              </a:rPr>
              <a:t> </a:t>
            </a:r>
            <a:r>
              <a:rPr kumimoji="0" lang="en-US" altLang="zh-CN" sz="2400" dirty="0">
                <a:solidFill>
                  <a:schemeClr val="tx1"/>
                </a:solidFill>
                <a:latin typeface="Century Gothic" pitchFamily="34" charset="0"/>
                <a:ea typeface="黑体" pitchFamily="49" charset="-122"/>
              </a:rPr>
              <a:t>If someone </a:t>
            </a:r>
            <a:r>
              <a:rPr kumimoji="0" lang="en-US" altLang="zh-CN" sz="2400" i="1" dirty="0">
                <a:solidFill>
                  <a:schemeClr val="tx1"/>
                </a:solidFill>
                <a:latin typeface="Century Gothic" pitchFamily="34" charset="0"/>
                <a:ea typeface="黑体" pitchFamily="49" charset="-122"/>
              </a:rPr>
              <a:t>sees </a:t>
            </a:r>
            <a:r>
              <a:rPr kumimoji="0" lang="en-US" altLang="zh-CN" sz="2400" b="1" i="1" dirty="0">
                <a:solidFill>
                  <a:schemeClr val="tx1"/>
                </a:solidFill>
                <a:latin typeface="Century Gothic" pitchFamily="34" charset="0"/>
                <a:ea typeface="黑体" pitchFamily="49" charset="-122"/>
              </a:rPr>
              <a:t>red</a:t>
            </a:r>
            <a:r>
              <a:rPr kumimoji="0" lang="en-US" altLang="zh-CN" sz="2400" dirty="0">
                <a:solidFill>
                  <a:schemeClr val="tx1"/>
                </a:solidFill>
                <a:latin typeface="Century Gothic" pitchFamily="34" charset="0"/>
                <a:ea typeface="黑体" pitchFamily="49" charset="-122"/>
              </a:rPr>
              <a:t>, how does he feel</a:t>
            </a:r>
            <a:r>
              <a:rPr kumimoji="0"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spcBef>
                <a:spcPct val="15000"/>
              </a:spcBef>
            </a:pPr>
            <a:r>
              <a:rPr kumimoji="0" lang="zh-CN" altLang="en-US" sz="2200" dirty="0">
                <a:solidFill>
                  <a:schemeClr val="tx1"/>
                </a:solidFill>
                <a:latin typeface="Century Gothic" pitchFamily="34" charset="0"/>
                <a:ea typeface="黑体" pitchFamily="49" charset="-122"/>
              </a:rPr>
              <a:t>	</a:t>
            </a:r>
            <a:r>
              <a:rPr kumimoji="0" lang="en-US" altLang="zh-CN" sz="2400" dirty="0">
                <a:solidFill>
                  <a:srgbClr val="0066CC"/>
                </a:solidFill>
                <a:latin typeface="Century Gothic" pitchFamily="34" charset="0"/>
              </a:rPr>
              <a:t>He feels angry.</a:t>
            </a:r>
          </a:p>
        </p:txBody>
      </p:sp>
      <p:pic>
        <p:nvPicPr>
          <p:cNvPr id="1311761" name="Picture 17" descr="tatus081100012"/>
          <p:cNvPicPr>
            <a:picLocks noChangeAspect="1" noChangeArrowheads="1"/>
          </p:cNvPicPr>
          <p:nvPr/>
        </p:nvPicPr>
        <p:blipFill>
          <a:blip r:embed="rId5">
            <a:extLst>
              <a:ext uri="{28A0092B-C50C-407E-A947-70E740481C1C}">
                <a14:useLocalDpi xmlns:a14="http://schemas.microsoft.com/office/drawing/2010/main" val="0"/>
              </a:ext>
            </a:extLst>
          </a:blip>
          <a:srcRect l="36552" t="62996" r="32184"/>
          <a:stretch>
            <a:fillRect/>
          </a:stretch>
        </p:blipFill>
        <p:spPr bwMode="auto">
          <a:xfrm>
            <a:off x="785339" y="2651048"/>
            <a:ext cx="431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261063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17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1176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32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81158" y="1412776"/>
            <a:ext cx="8646531" cy="583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eaLnBrk="1" hangingPunct="1">
              <a:lnSpc>
                <a:spcPct val="100000"/>
              </a:lnSpc>
              <a:buSzPct val="120000"/>
              <a:buFont typeface="Arial" panose="020B0604020202020204" pitchFamily="34" charset="0"/>
              <a:buNone/>
              <a:tabLst>
                <a:tab pos="180975" algn="l"/>
              </a:tabLst>
            </a:pPr>
            <a:r>
              <a:rPr lang="en-US" altLang="en-US" sz="3200" b="1" dirty="0" smtClean="0">
                <a:ea typeface="宋体" panose="02010600030101010101" pitchFamily="2" charset="-122"/>
                <a:hlinkClick r:id="rId2" action="ppaction://hlinksldjump"/>
              </a:rPr>
              <a:t>omit</a:t>
            </a:r>
            <a:r>
              <a:rPr lang="en-US" altLang="en-US" sz="3200" b="1" dirty="0" smtClean="0">
                <a:ea typeface="宋体" panose="02010600030101010101" pitchFamily="2" charset="-122"/>
              </a:rPr>
              <a:t> to do</a:t>
            </a:r>
            <a:r>
              <a:rPr lang="en-US" altLang="zh-CN" sz="3200" b="1" dirty="0" smtClean="0"/>
              <a:t> </a:t>
            </a:r>
            <a:r>
              <a:rPr lang="en-US" altLang="en-US" sz="3200" b="1" dirty="0" err="1" smtClean="0">
                <a:ea typeface="宋体" panose="02010600030101010101" pitchFamily="2" charset="-122"/>
              </a:rPr>
              <a:t>sth</a:t>
            </a:r>
            <a:r>
              <a:rPr lang="en-US" altLang="zh-CN" sz="3200" b="1" dirty="0" smtClean="0"/>
              <a:t>.:</a:t>
            </a:r>
            <a:r>
              <a:rPr lang="en-US" altLang="zh-CN" sz="3200" dirty="0" smtClean="0"/>
              <a:t> </a:t>
            </a:r>
            <a:r>
              <a:rPr lang="en-US" altLang="zh-CN" sz="2800" dirty="0" smtClean="0"/>
              <a:t>(</a:t>
            </a:r>
            <a:r>
              <a:rPr lang="en-US" altLang="zh-CN" sz="2800" i="1" dirty="0" smtClean="0"/>
              <a:t>fml</a:t>
            </a:r>
            <a:r>
              <a:rPr lang="en-US" altLang="zh-CN" sz="2800" dirty="0" smtClean="0"/>
              <a:t>) to </a:t>
            </a:r>
            <a:r>
              <a:rPr lang="en-US" altLang="en-US" sz="2800" dirty="0" smtClean="0">
                <a:ea typeface="宋体" panose="02010600030101010101" pitchFamily="2" charset="-122"/>
              </a:rPr>
              <a:t>fail to do sth</a:t>
            </a:r>
            <a:r>
              <a:rPr lang="en-US" altLang="zh-CN" sz="2800" dirty="0" smtClean="0"/>
              <a:t>.</a:t>
            </a:r>
            <a:r>
              <a:rPr lang="en-US" altLang="en-US" sz="2800" dirty="0" smtClean="0">
                <a:ea typeface="宋体" panose="02010600030101010101" pitchFamily="2" charset="-122"/>
              </a:rPr>
              <a:t> that would have been helpful or honest</a:t>
            </a:r>
            <a:r>
              <a:rPr lang="en-US" altLang="zh-CN" sz="2800" dirty="0" smtClean="0"/>
              <a:t> </a:t>
            </a:r>
            <a:r>
              <a:rPr lang="zh-CN" altLang="en-US" sz="2400" dirty="0" smtClean="0">
                <a:solidFill>
                  <a:schemeClr val="hlink"/>
                </a:solidFill>
              </a:rPr>
              <a:t>未做（本应有帮助或诚实的）某事</a:t>
            </a:r>
          </a:p>
          <a:p>
            <a:pPr marL="180975" indent="-179388" algn="just" eaLnBrk="1" hangingPunct="1">
              <a:lnSpc>
                <a:spcPct val="100000"/>
              </a:lnSpc>
              <a:buSzPct val="120000"/>
              <a:buFont typeface="Arial" panose="020B0604020202020204" pitchFamily="34" charset="0"/>
              <a:buNone/>
              <a:tabLst>
                <a:tab pos="180975" algn="l"/>
              </a:tabLst>
            </a:pPr>
            <a:r>
              <a:rPr lang="en-US" altLang="zh-CN" sz="2800" i="1" dirty="0" smtClean="0"/>
              <a:t>e.g</a:t>
            </a:r>
            <a:r>
              <a:rPr lang="en-US" altLang="zh-CN" sz="2800" dirty="0" smtClean="0"/>
              <a:t>. </a:t>
            </a:r>
          </a:p>
          <a:p>
            <a:pPr marL="1587" indent="0" algn="just" eaLnBrk="1" hangingPunct="1">
              <a:lnSpc>
                <a:spcPct val="100000"/>
              </a:lnSpc>
              <a:spcBef>
                <a:spcPts val="600"/>
              </a:spcBef>
              <a:buSzPct val="100000"/>
              <a:buNone/>
              <a:tabLst>
                <a:tab pos="180975" algn="l"/>
              </a:tabLst>
            </a:pPr>
            <a:r>
              <a:rPr lang="en-US" altLang="zh-CN" sz="2800" dirty="0" smtClean="0"/>
              <a:t>   I’m sorry I </a:t>
            </a:r>
            <a:r>
              <a:rPr lang="en-US" altLang="zh-CN" sz="2800" b="1" dirty="0" smtClean="0"/>
              <a:t>omitted to </a:t>
            </a:r>
            <a:r>
              <a:rPr lang="en-US" altLang="zh-CN" sz="2800" dirty="0" smtClean="0"/>
              <a:t>mention when he was leaving.</a:t>
            </a:r>
          </a:p>
          <a:p>
            <a:pPr marL="180975" indent="-179388" algn="just" eaLnBrk="1" hangingPunct="1">
              <a:lnSpc>
                <a:spcPct val="100000"/>
              </a:lnSpc>
              <a:spcBef>
                <a:spcPts val="600"/>
              </a:spcBef>
              <a:buSzPct val="120000"/>
              <a:buFont typeface="Arial" panose="020B0604020202020204" pitchFamily="34" charset="0"/>
              <a:buNone/>
              <a:tabLst>
                <a:tab pos="180975" algn="l"/>
              </a:tabLst>
            </a:pPr>
            <a:r>
              <a:rPr lang="zh-CN" altLang="en-US" sz="2400" dirty="0" smtClean="0">
                <a:solidFill>
                  <a:schemeClr val="hlink"/>
                </a:solidFill>
              </a:rPr>
              <a:t>   对不起，我忘了说他离开的时间了。</a:t>
            </a:r>
            <a:endParaRPr lang="zh-CN" altLang="en-US" sz="2800" dirty="0" smtClean="0"/>
          </a:p>
          <a:p>
            <a:pPr marL="268288" lvl="0" indent="-268288" algn="just" eaLnBrk="1" hangingPunct="1">
              <a:lnSpc>
                <a:spcPct val="100000"/>
              </a:lnSpc>
              <a:spcBef>
                <a:spcPts val="600"/>
              </a:spcBef>
              <a:buSzPct val="100000"/>
              <a:buNone/>
              <a:tabLst>
                <a:tab pos="180975" algn="l"/>
              </a:tabLst>
            </a:pPr>
            <a:r>
              <a:rPr lang="en-US" altLang="zh-CN" dirty="0" smtClean="0">
                <a:solidFill>
                  <a:prstClr val="black"/>
                </a:solidFill>
              </a:rPr>
              <a:t>   The </a:t>
            </a:r>
            <a:r>
              <a:rPr lang="en-US" altLang="zh-CN" dirty="0">
                <a:solidFill>
                  <a:prstClr val="black"/>
                </a:solidFill>
              </a:rPr>
              <a:t>problem was, he had </a:t>
            </a:r>
            <a:r>
              <a:rPr lang="en-US" altLang="zh-CN" b="1" dirty="0">
                <a:solidFill>
                  <a:prstClr val="black"/>
                </a:solidFill>
              </a:rPr>
              <a:t>omitted to </a:t>
            </a:r>
            <a:r>
              <a:rPr lang="en-US" altLang="zh-CN" dirty="0">
                <a:solidFill>
                  <a:prstClr val="black"/>
                </a:solidFill>
              </a:rPr>
              <a:t>divorce his </a:t>
            </a:r>
            <a:r>
              <a:rPr lang="en-US" altLang="zh-CN" dirty="0" smtClean="0">
                <a:solidFill>
                  <a:prstClr val="black"/>
                </a:solidFill>
              </a:rPr>
              <a:t>   first </a:t>
            </a:r>
            <a:r>
              <a:rPr lang="en-US" altLang="zh-CN" dirty="0">
                <a:solidFill>
                  <a:prstClr val="black"/>
                </a:solidFill>
              </a:rPr>
              <a:t>wife</a:t>
            </a:r>
            <a:r>
              <a:rPr lang="en-US" altLang="zh-CN" dirty="0" smtClean="0">
                <a:solidFill>
                  <a:prstClr val="black"/>
                </a:solidFill>
              </a:rPr>
              <a:t>.</a:t>
            </a:r>
            <a:endParaRPr lang="en-US" altLang="zh-CN" dirty="0">
              <a:solidFill>
                <a:prstClr val="black"/>
              </a:solidFill>
            </a:endParaRPr>
          </a:p>
          <a:p>
            <a:pPr marL="180975" lvl="0" indent="-179388" algn="just" eaLnBrk="1" hangingPunct="1">
              <a:lnSpc>
                <a:spcPct val="100000"/>
              </a:lnSpc>
              <a:spcBef>
                <a:spcPts val="600"/>
              </a:spcBef>
              <a:buSzPct val="120000"/>
              <a:buNone/>
              <a:tabLst>
                <a:tab pos="180975" algn="l"/>
              </a:tabLst>
            </a:pPr>
            <a:r>
              <a:rPr lang="zh-CN" altLang="en-US" sz="2400" dirty="0" smtClean="0">
                <a:solidFill>
                  <a:srgbClr val="0563C1"/>
                </a:solidFill>
              </a:rPr>
              <a:t>   问题</a:t>
            </a:r>
            <a:r>
              <a:rPr lang="zh-CN" altLang="en-US" sz="2400" dirty="0">
                <a:solidFill>
                  <a:srgbClr val="0563C1"/>
                </a:solidFill>
              </a:rPr>
              <a:t>是，他没有同他的第一个妻子离婚。</a:t>
            </a:r>
            <a:endParaRPr lang="zh-CN" altLang="en-US" dirty="0">
              <a:solidFill>
                <a:prstClr val="black"/>
              </a:solidFill>
            </a:endParaRPr>
          </a:p>
          <a:p>
            <a:pPr marL="268288" indent="-268288" algn="just" eaLnBrk="1" hangingPunct="1">
              <a:lnSpc>
                <a:spcPct val="100000"/>
              </a:lnSpc>
              <a:spcBef>
                <a:spcPts val="600"/>
              </a:spcBef>
              <a:buSzPct val="100000"/>
              <a:buNone/>
              <a:tabLst>
                <a:tab pos="180975" algn="l"/>
              </a:tabLst>
            </a:pPr>
            <a:r>
              <a:rPr lang="en-US" altLang="zh-CN" sz="2800" dirty="0" smtClean="0"/>
              <a:t>   He </a:t>
            </a:r>
            <a:r>
              <a:rPr lang="en-US" altLang="zh-CN" sz="2800" b="1" dirty="0" smtClean="0"/>
              <a:t>omitted to</a:t>
            </a:r>
            <a:r>
              <a:rPr lang="en-US" altLang="zh-CN" sz="2800" dirty="0" smtClean="0"/>
              <a:t> tell the managing director that he lost the document.</a:t>
            </a:r>
          </a:p>
          <a:p>
            <a:pPr marL="180975" indent="-179388" algn="just" eaLnBrk="1" hangingPunct="1">
              <a:lnSpc>
                <a:spcPct val="100000"/>
              </a:lnSpc>
              <a:spcBef>
                <a:spcPts val="600"/>
              </a:spcBef>
              <a:buSzPct val="120000"/>
              <a:buFont typeface="Arial" panose="020B0604020202020204" pitchFamily="34" charset="0"/>
              <a:buNone/>
              <a:tabLst>
                <a:tab pos="180975" algn="l"/>
              </a:tabLst>
            </a:pPr>
            <a:r>
              <a:rPr lang="zh-CN" altLang="en-US" sz="2400" dirty="0" smtClean="0">
                <a:solidFill>
                  <a:schemeClr val="hlink"/>
                </a:solidFill>
              </a:rPr>
              <a:t>    他没有告诉总经理他弄丢了那些文件。</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34875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10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7"/>
          <p:cNvSpPr>
            <a:spLocks noGrp="1"/>
          </p:cNvSpPr>
          <p:nvPr>
            <p:ph type="title" idx="4294967295"/>
          </p:nvPr>
        </p:nvSpPr>
        <p:spPr>
          <a:xfrm>
            <a:off x="184151" y="1306033"/>
            <a:ext cx="4824413" cy="831850"/>
          </a:xfrm>
        </p:spPr>
        <p:txBody>
          <a:bodyPr>
            <a:normAutofit fontScale="90000"/>
          </a:bodyPr>
          <a:lstStyle/>
          <a:p>
            <a:pPr algn="l" eaLnBrk="1" hangingPunct="1"/>
            <a:r>
              <a:rPr lang="en-US" altLang="zh-CN" dirty="0" smtClean="0"/>
              <a:t>go from bad to worse</a:t>
            </a:r>
          </a:p>
        </p:txBody>
      </p:sp>
      <p:sp>
        <p:nvSpPr>
          <p:cNvPr id="232478" name="Text Box 30"/>
          <p:cNvSpPr txBox="1">
            <a:spLocks noChangeArrowheads="1"/>
          </p:cNvSpPr>
          <p:nvPr/>
        </p:nvSpPr>
        <p:spPr bwMode="auto">
          <a:xfrm>
            <a:off x="585829" y="2340511"/>
            <a:ext cx="590391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47675" algn="l"/>
              </a:tabLst>
              <a:defRPr kumimoji="1" sz="2800">
                <a:solidFill>
                  <a:schemeClr val="hlink"/>
                </a:solidFill>
                <a:latin typeface="Times New Roman" pitchFamily="18" charset="0"/>
                <a:ea typeface="宋体" pitchFamily="2" charset="-122"/>
              </a:defRPr>
            </a:lvl1pPr>
            <a:lvl2pPr marL="742950" indent="-285750" eaLnBrk="0" hangingPunct="0">
              <a:tabLst>
                <a:tab pos="447675" algn="l"/>
              </a:tabLst>
              <a:defRPr kumimoji="1" sz="2800">
                <a:solidFill>
                  <a:schemeClr val="hlink"/>
                </a:solidFill>
                <a:latin typeface="Times New Roman" pitchFamily="18" charset="0"/>
                <a:ea typeface="宋体" pitchFamily="2" charset="-122"/>
              </a:defRPr>
            </a:lvl2pPr>
            <a:lvl3pPr marL="1143000" indent="-228600" eaLnBrk="0" hangingPunct="0">
              <a:tabLst>
                <a:tab pos="447675" algn="l"/>
              </a:tabLst>
              <a:defRPr kumimoji="1" sz="2800">
                <a:solidFill>
                  <a:schemeClr val="hlink"/>
                </a:solidFill>
                <a:latin typeface="Times New Roman" pitchFamily="18" charset="0"/>
                <a:ea typeface="宋体" pitchFamily="2" charset="-122"/>
              </a:defRPr>
            </a:lvl3pPr>
            <a:lvl4pPr marL="1600200" indent="-228600" eaLnBrk="0" hangingPunct="0">
              <a:tabLst>
                <a:tab pos="447675" algn="l"/>
              </a:tabLst>
              <a:defRPr kumimoji="1" sz="2800">
                <a:solidFill>
                  <a:schemeClr val="hlink"/>
                </a:solidFill>
                <a:latin typeface="Times New Roman" pitchFamily="18" charset="0"/>
                <a:ea typeface="宋体" pitchFamily="2" charset="-122"/>
              </a:defRPr>
            </a:lvl4pPr>
            <a:lvl5pPr marL="2057400" indent="-228600" eaLnBrk="0" hangingPunct="0">
              <a:tabLst>
                <a:tab pos="44767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dirty="0">
                <a:solidFill>
                  <a:schemeClr val="tx1"/>
                </a:solidFill>
                <a:latin typeface="Century Gothic" pitchFamily="34" charset="0"/>
              </a:rPr>
              <a:t>Translate the sentence.</a:t>
            </a:r>
            <a:endParaRPr kumimoji="0" lang="en-US" altLang="zh-CN" sz="2400" dirty="0">
              <a:solidFill>
                <a:schemeClr val="tx1"/>
              </a:solidFill>
              <a:latin typeface="Century Gothic" pitchFamily="34" charset="0"/>
            </a:endParaRPr>
          </a:p>
          <a:p>
            <a:pPr eaLnBrk="1" hangingPunct="1">
              <a:lnSpc>
                <a:spcPct val="120000"/>
              </a:lnSpc>
              <a:spcBef>
                <a:spcPct val="20000"/>
              </a:spcBef>
            </a:pPr>
            <a:r>
              <a:rPr kumimoji="0" lang="zh-CN" altLang="en-US" sz="2200" dirty="0">
                <a:solidFill>
                  <a:schemeClr val="tx1"/>
                </a:solidFill>
                <a:latin typeface="Century Gothic" pitchFamily="34" charset="0"/>
                <a:ea typeface="黑体" pitchFamily="49" charset="-122"/>
              </a:rPr>
              <a:t>情形每况愈下：她丢了工作，接著又病了。 </a:t>
            </a:r>
          </a:p>
          <a:p>
            <a:pPr eaLnBrk="1" hangingPunct="1">
              <a:lnSpc>
                <a:spcPct val="120000"/>
              </a:lnSpc>
              <a:spcBef>
                <a:spcPct val="20000"/>
              </a:spcBef>
            </a:pPr>
            <a:r>
              <a:rPr kumimoji="0" lang="en-US" altLang="zh-CN" sz="2400" dirty="0">
                <a:solidFill>
                  <a:srgbClr val="0066CC"/>
                </a:solidFill>
                <a:latin typeface="Century Gothic" pitchFamily="34" charset="0"/>
              </a:rPr>
              <a:t>Things </a:t>
            </a:r>
            <a:r>
              <a:rPr kumimoji="0" lang="en-US" altLang="zh-CN" sz="2400" b="1" dirty="0">
                <a:solidFill>
                  <a:srgbClr val="0066CC"/>
                </a:solidFill>
                <a:latin typeface="Century Gothic" pitchFamily="34" charset="0"/>
              </a:rPr>
              <a:t>went from bad to worse</a:t>
            </a:r>
            <a:r>
              <a:rPr kumimoji="0" lang="en-US" altLang="zh-CN" sz="2400" dirty="0">
                <a:solidFill>
                  <a:srgbClr val="0066CC"/>
                </a:solidFill>
                <a:latin typeface="Century Gothic" pitchFamily="34" charset="0"/>
              </a:rPr>
              <a:t>: she lost her job and then became ill. </a:t>
            </a:r>
          </a:p>
        </p:txBody>
      </p:sp>
      <p:sp>
        <p:nvSpPr>
          <p:cNvPr id="3" name="Text Box 30"/>
          <p:cNvSpPr txBox="1">
            <a:spLocks noChangeArrowheads="1"/>
          </p:cNvSpPr>
          <p:nvPr/>
        </p:nvSpPr>
        <p:spPr bwMode="auto">
          <a:xfrm>
            <a:off x="546397" y="4427308"/>
            <a:ext cx="81359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47675" algn="l"/>
              </a:tabLst>
              <a:defRPr kumimoji="1" sz="2800">
                <a:solidFill>
                  <a:schemeClr val="hlink"/>
                </a:solidFill>
                <a:latin typeface="Times New Roman" pitchFamily="18" charset="0"/>
                <a:ea typeface="宋体" pitchFamily="2" charset="-122"/>
              </a:defRPr>
            </a:lvl1pPr>
            <a:lvl2pPr marL="742950" indent="-285750" eaLnBrk="0" hangingPunct="0">
              <a:tabLst>
                <a:tab pos="447675" algn="l"/>
              </a:tabLst>
              <a:defRPr kumimoji="1" sz="2800">
                <a:solidFill>
                  <a:schemeClr val="hlink"/>
                </a:solidFill>
                <a:latin typeface="Times New Roman" pitchFamily="18" charset="0"/>
                <a:ea typeface="宋体" pitchFamily="2" charset="-122"/>
              </a:defRPr>
            </a:lvl2pPr>
            <a:lvl3pPr marL="1143000" indent="-228600" eaLnBrk="0" hangingPunct="0">
              <a:tabLst>
                <a:tab pos="447675" algn="l"/>
              </a:tabLst>
              <a:defRPr kumimoji="1" sz="2800">
                <a:solidFill>
                  <a:schemeClr val="hlink"/>
                </a:solidFill>
                <a:latin typeface="Times New Roman" pitchFamily="18" charset="0"/>
                <a:ea typeface="宋体" pitchFamily="2" charset="-122"/>
              </a:defRPr>
            </a:lvl3pPr>
            <a:lvl4pPr marL="1600200" indent="-228600" eaLnBrk="0" hangingPunct="0">
              <a:tabLst>
                <a:tab pos="447675" algn="l"/>
              </a:tabLst>
              <a:defRPr kumimoji="1" sz="2800">
                <a:solidFill>
                  <a:schemeClr val="hlink"/>
                </a:solidFill>
                <a:latin typeface="Times New Roman" pitchFamily="18" charset="0"/>
                <a:ea typeface="宋体" pitchFamily="2" charset="-122"/>
              </a:defRPr>
            </a:lvl4pPr>
            <a:lvl5pPr marL="2057400" indent="-228600" eaLnBrk="0" hangingPunct="0">
              <a:tabLst>
                <a:tab pos="44767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dirty="0">
                <a:solidFill>
                  <a:schemeClr val="tx1"/>
                </a:solidFill>
                <a:latin typeface="Century Gothic" pitchFamily="34" charset="0"/>
              </a:rPr>
              <a:t>Figure out another word for </a:t>
            </a:r>
            <a:r>
              <a:rPr kumimoji="0" lang="en-US" altLang="zh-CN" sz="2400" i="1" dirty="0">
                <a:solidFill>
                  <a:schemeClr val="tx1"/>
                </a:solidFill>
                <a:latin typeface="Century Gothic" pitchFamily="34" charset="0"/>
              </a:rPr>
              <a:t>go from bad to worse</a:t>
            </a:r>
            <a:r>
              <a:rPr kumimoji="0" lang="en-US" altLang="zh-CN" sz="2400" b="1" dirty="0">
                <a:solidFill>
                  <a:schemeClr val="tx1"/>
                </a:solidFill>
                <a:latin typeface="Century Gothic" pitchFamily="34" charset="0"/>
              </a:rPr>
              <a:t>.</a:t>
            </a:r>
            <a:endParaRPr kumimoji="0" lang="en-US" altLang="zh-CN" sz="2400" dirty="0">
              <a:solidFill>
                <a:schemeClr val="tx1"/>
              </a:solidFill>
              <a:latin typeface="Century Gothic" pitchFamily="34" charset="0"/>
            </a:endParaRPr>
          </a:p>
          <a:p>
            <a:pPr eaLnBrk="1" hangingPunct="1">
              <a:lnSpc>
                <a:spcPct val="120000"/>
              </a:lnSpc>
              <a:spcBef>
                <a:spcPct val="20000"/>
              </a:spcBef>
            </a:pPr>
            <a:r>
              <a:rPr kumimoji="0" lang="en-US" altLang="zh-CN" sz="2400" dirty="0">
                <a:solidFill>
                  <a:srgbClr val="0066CC"/>
                </a:solidFill>
                <a:latin typeface="Century Gothic" pitchFamily="34" charset="0"/>
              </a:rPr>
              <a:t>worsen/deteriorate/degenerate</a:t>
            </a:r>
          </a:p>
        </p:txBody>
      </p:sp>
      <p:sp>
        <p:nvSpPr>
          <p:cNvPr id="4" name="Text Box 30"/>
          <p:cNvSpPr txBox="1">
            <a:spLocks noChangeArrowheads="1"/>
          </p:cNvSpPr>
          <p:nvPr/>
        </p:nvSpPr>
        <p:spPr bwMode="auto">
          <a:xfrm>
            <a:off x="539750" y="5590557"/>
            <a:ext cx="81359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47675" algn="l"/>
              </a:tabLst>
              <a:defRPr kumimoji="1" sz="2800">
                <a:solidFill>
                  <a:schemeClr val="hlink"/>
                </a:solidFill>
                <a:latin typeface="Times New Roman" pitchFamily="18" charset="0"/>
                <a:ea typeface="宋体" pitchFamily="2" charset="-122"/>
              </a:defRPr>
            </a:lvl1pPr>
            <a:lvl2pPr marL="742950" indent="-285750" eaLnBrk="0" hangingPunct="0">
              <a:tabLst>
                <a:tab pos="447675" algn="l"/>
              </a:tabLst>
              <a:defRPr kumimoji="1" sz="2800">
                <a:solidFill>
                  <a:schemeClr val="hlink"/>
                </a:solidFill>
                <a:latin typeface="Times New Roman" pitchFamily="18" charset="0"/>
                <a:ea typeface="宋体" pitchFamily="2" charset="-122"/>
              </a:defRPr>
            </a:lvl2pPr>
            <a:lvl3pPr marL="1143000" indent="-228600" eaLnBrk="0" hangingPunct="0">
              <a:tabLst>
                <a:tab pos="447675" algn="l"/>
              </a:tabLst>
              <a:defRPr kumimoji="1" sz="2800">
                <a:solidFill>
                  <a:schemeClr val="hlink"/>
                </a:solidFill>
                <a:latin typeface="Times New Roman" pitchFamily="18" charset="0"/>
                <a:ea typeface="宋体" pitchFamily="2" charset="-122"/>
              </a:defRPr>
            </a:lvl3pPr>
            <a:lvl4pPr marL="1600200" indent="-228600" eaLnBrk="0" hangingPunct="0">
              <a:tabLst>
                <a:tab pos="447675" algn="l"/>
              </a:tabLst>
              <a:defRPr kumimoji="1" sz="2800">
                <a:solidFill>
                  <a:schemeClr val="hlink"/>
                </a:solidFill>
                <a:latin typeface="Times New Roman" pitchFamily="18" charset="0"/>
                <a:ea typeface="宋体" pitchFamily="2" charset="-122"/>
              </a:defRPr>
            </a:lvl4pPr>
            <a:lvl5pPr marL="2057400" indent="-228600" eaLnBrk="0" hangingPunct="0">
              <a:tabLst>
                <a:tab pos="44767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dirty="0">
                <a:solidFill>
                  <a:schemeClr val="tx1"/>
                </a:solidFill>
                <a:latin typeface="Century Gothic" pitchFamily="34" charset="0"/>
              </a:rPr>
              <a:t>Figure out the opposite of </a:t>
            </a:r>
            <a:r>
              <a:rPr kumimoji="0" lang="en-US" altLang="zh-CN" sz="2400" i="1" dirty="0">
                <a:solidFill>
                  <a:schemeClr val="tx1"/>
                </a:solidFill>
                <a:latin typeface="Century Gothic" pitchFamily="34" charset="0"/>
              </a:rPr>
              <a:t>go from bad to worse</a:t>
            </a:r>
            <a:r>
              <a:rPr kumimoji="0" lang="en-US" altLang="zh-CN" sz="2400" b="1" dirty="0">
                <a:solidFill>
                  <a:schemeClr val="tx1"/>
                </a:solidFill>
                <a:latin typeface="Century Gothic" pitchFamily="34" charset="0"/>
              </a:rPr>
              <a:t>.</a:t>
            </a:r>
            <a:endParaRPr kumimoji="0" lang="en-US" altLang="zh-CN" sz="2400" dirty="0">
              <a:solidFill>
                <a:schemeClr val="tx1"/>
              </a:solidFill>
              <a:latin typeface="Century Gothic" pitchFamily="34" charset="0"/>
            </a:endParaRPr>
          </a:p>
          <a:p>
            <a:pPr eaLnBrk="1" hangingPunct="1">
              <a:lnSpc>
                <a:spcPct val="120000"/>
              </a:lnSpc>
              <a:spcBef>
                <a:spcPct val="20000"/>
              </a:spcBef>
            </a:pPr>
            <a:r>
              <a:rPr kumimoji="0" lang="en-US" altLang="zh-CN" sz="2400" dirty="0">
                <a:solidFill>
                  <a:srgbClr val="0066CC"/>
                </a:solidFill>
                <a:latin typeface="Century Gothic" pitchFamily="34" charset="0"/>
              </a:rPr>
              <a:t>get better and better</a:t>
            </a:r>
          </a:p>
        </p:txBody>
      </p:sp>
      <p:pic>
        <p:nvPicPr>
          <p:cNvPr id="68620" name="Picture 20" descr="710_01a">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315" y="2072972"/>
            <a:ext cx="2293938" cy="2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
        <p:nvSpPr>
          <p:cNvPr id="2" name="Text Box 30"/>
          <p:cNvSpPr txBox="1">
            <a:spLocks noChangeArrowheads="1"/>
          </p:cNvSpPr>
          <p:nvPr/>
        </p:nvSpPr>
        <p:spPr bwMode="auto">
          <a:xfrm>
            <a:off x="5017789" y="1539784"/>
            <a:ext cx="33131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49263" algn="l"/>
              </a:tabLst>
              <a:defRPr kumimoji="1" sz="2800">
                <a:solidFill>
                  <a:schemeClr val="hlink"/>
                </a:solidFill>
                <a:latin typeface="Times New Roman" pitchFamily="18" charset="0"/>
                <a:ea typeface="宋体" pitchFamily="2" charset="-122"/>
              </a:defRPr>
            </a:lvl1pPr>
            <a:lvl2pPr marL="742950" indent="-285750" eaLnBrk="0" hangingPunct="0">
              <a:tabLst>
                <a:tab pos="449263" algn="l"/>
              </a:tabLst>
              <a:defRPr kumimoji="1" sz="2800">
                <a:solidFill>
                  <a:schemeClr val="hlink"/>
                </a:solidFill>
                <a:latin typeface="Times New Roman" pitchFamily="18" charset="0"/>
                <a:ea typeface="宋体" pitchFamily="2" charset="-122"/>
              </a:defRPr>
            </a:lvl2pPr>
            <a:lvl3pPr marL="1143000" indent="-228600" eaLnBrk="0" hangingPunct="0">
              <a:tabLst>
                <a:tab pos="449263" algn="l"/>
              </a:tabLst>
              <a:defRPr kumimoji="1" sz="2800">
                <a:solidFill>
                  <a:schemeClr val="hlink"/>
                </a:solidFill>
                <a:latin typeface="Times New Roman" pitchFamily="18" charset="0"/>
                <a:ea typeface="宋体" pitchFamily="2" charset="-122"/>
              </a:defRPr>
            </a:lvl3pPr>
            <a:lvl4pPr marL="1600200" indent="-228600" eaLnBrk="0" hangingPunct="0">
              <a:tabLst>
                <a:tab pos="449263" algn="l"/>
              </a:tabLst>
              <a:defRPr kumimoji="1" sz="2800">
                <a:solidFill>
                  <a:schemeClr val="hlink"/>
                </a:solidFill>
                <a:latin typeface="Times New Roman" pitchFamily="18" charset="0"/>
                <a:ea typeface="宋体" pitchFamily="2" charset="-122"/>
              </a:defRPr>
            </a:lvl4pPr>
            <a:lvl5pPr marL="2057400" indent="-228600" eaLnBrk="0" hangingPunct="0">
              <a:tabLst>
                <a:tab pos="449263"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9pPr>
          </a:lstStyle>
          <a:p>
            <a:pPr eaLnBrk="1" hangingPunct="1">
              <a:lnSpc>
                <a:spcPct val="105000"/>
              </a:lnSpc>
              <a:spcBef>
                <a:spcPct val="5000"/>
              </a:spcBef>
            </a:pPr>
            <a:r>
              <a:rPr kumimoji="0" lang="en-US" altLang="zh-CN" sz="2400" dirty="0">
                <a:solidFill>
                  <a:schemeClr val="tx1"/>
                </a:solidFill>
                <a:latin typeface="Century Gothic" pitchFamily="34" charset="0"/>
              </a:rPr>
              <a:t>become even worse</a:t>
            </a:r>
          </a:p>
        </p:txBody>
      </p:sp>
    </p:spTree>
    <p:extLst>
      <p:ext uri="{BB962C8B-B14F-4D97-AF65-F5344CB8AC3E}">
        <p14:creationId xmlns:p14="http://schemas.microsoft.com/office/powerpoint/2010/main" val="487869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2478">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8" name="Rectangle 14"/>
          <p:cNvSpPr>
            <a:spLocks noChangeArrowheads="1"/>
          </p:cNvSpPr>
          <p:nvPr/>
        </p:nvSpPr>
        <p:spPr bwMode="auto">
          <a:xfrm>
            <a:off x="250824" y="1484784"/>
            <a:ext cx="83534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0" algn="l"/>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0" algn="l"/>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0" algn="l"/>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0" algn="l"/>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0" algn="l"/>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0" algn="l"/>
                <a:tab pos="363538" algn="l"/>
              </a:tabLst>
              <a:defRPr kumimoji="1" sz="2800">
                <a:solidFill>
                  <a:schemeClr val="hlink"/>
                </a:solidFill>
                <a:latin typeface="Times New Roman" pitchFamily="18" charset="0"/>
                <a:ea typeface="宋体" pitchFamily="2" charset="-122"/>
              </a:defRPr>
            </a:lvl9pPr>
          </a:lstStyle>
          <a:p>
            <a:pPr marL="360363" indent="-360363" eaLnBrk="1" hangingPunct="1">
              <a:lnSpc>
                <a:spcPct val="120000"/>
              </a:lnSpc>
              <a:spcBef>
                <a:spcPct val="20000"/>
              </a:spcBef>
            </a:pPr>
            <a:r>
              <a:rPr lang="en-US" altLang="zh-CN" sz="2600" b="1" dirty="0">
                <a:solidFill>
                  <a:schemeClr val="tx1"/>
                </a:solidFill>
                <a:latin typeface="Century Gothic" pitchFamily="34" charset="0"/>
              </a:rPr>
              <a:t>3. Whoever said money can’t buy happiness didn’t 	know where to go shopping.</a:t>
            </a:r>
          </a:p>
        </p:txBody>
      </p:sp>
      <p:grpSp>
        <p:nvGrpSpPr>
          <p:cNvPr id="4" name="Group 41"/>
          <p:cNvGrpSpPr>
            <a:grpSpLocks/>
          </p:cNvGrpSpPr>
          <p:nvPr/>
        </p:nvGrpSpPr>
        <p:grpSpPr bwMode="auto">
          <a:xfrm>
            <a:off x="4532313" y="2576958"/>
            <a:ext cx="4321175" cy="1655763"/>
            <a:chOff x="2855" y="1592"/>
            <a:chExt cx="2722" cy="862"/>
          </a:xfrm>
        </p:grpSpPr>
        <p:sp>
          <p:nvSpPr>
            <p:cNvPr id="13330" name="AutoShape 16"/>
            <p:cNvSpPr>
              <a:spLocks noChangeArrowheads="1"/>
            </p:cNvSpPr>
            <p:nvPr/>
          </p:nvSpPr>
          <p:spPr bwMode="auto">
            <a:xfrm>
              <a:off x="2855" y="1592"/>
              <a:ext cx="2722" cy="862"/>
            </a:xfrm>
            <a:prstGeom prst="cloudCallout">
              <a:avLst>
                <a:gd name="adj1" fmla="val -30088"/>
                <a:gd name="adj2" fmla="val -88977"/>
              </a:avLst>
            </a:prstGeom>
            <a:gradFill rotWithShape="1">
              <a:gsLst>
                <a:gs pos="0">
                  <a:srgbClr val="669900">
                    <a:alpha val="75000"/>
                  </a:srgbClr>
                </a:gs>
                <a:gs pos="100000">
                  <a:schemeClr val="bg1"/>
                </a:gs>
              </a:gsLst>
              <a:path path="rect">
                <a:fillToRect l="50000" t="50000" r="50000" b="50000"/>
              </a:path>
            </a:gradFill>
            <a:ln w="9525" cap="rnd">
              <a:solidFill>
                <a:schemeClr val="tx1"/>
              </a:solidFill>
              <a:prstDash val="sysDot"/>
              <a:round/>
              <a:headEnd/>
              <a:tailEnd/>
            </a:ln>
          </p:spPr>
          <p:txBody>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lnSpc>
                  <a:spcPct val="90000"/>
                </a:lnSpc>
                <a:spcBef>
                  <a:spcPct val="30000"/>
                </a:spcBef>
              </a:pPr>
              <a:endParaRPr lang="zh-CN" altLang="en-US" sz="2600"/>
            </a:p>
          </p:txBody>
        </p:sp>
        <p:sp>
          <p:nvSpPr>
            <p:cNvPr id="13331" name="Rectangle 17"/>
            <p:cNvSpPr>
              <a:spLocks noChangeArrowheads="1"/>
            </p:cNvSpPr>
            <p:nvPr/>
          </p:nvSpPr>
          <p:spPr bwMode="auto">
            <a:xfrm>
              <a:off x="3061" y="1706"/>
              <a:ext cx="2313"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en-US" sz="2400" b="1" dirty="0">
                  <a:solidFill>
                    <a:schemeClr val="tx1"/>
                  </a:solidFill>
                  <a:latin typeface="Century Gothic" pitchFamily="34" charset="0"/>
                </a:rPr>
                <a:t>If you know where to go</a:t>
              </a:r>
              <a:r>
                <a:rPr lang="en-US" altLang="zh-CN" sz="2400" b="1" dirty="0">
                  <a:solidFill>
                    <a:schemeClr val="tx1"/>
                  </a:solidFill>
                  <a:latin typeface="Century Gothic" pitchFamily="34" charset="0"/>
                </a:rPr>
                <a:t> </a:t>
              </a:r>
              <a:r>
                <a:rPr lang="en-US" altLang="en-US" sz="2400" b="1" dirty="0">
                  <a:solidFill>
                    <a:schemeClr val="tx1"/>
                  </a:solidFill>
                  <a:latin typeface="Century Gothic" pitchFamily="34" charset="0"/>
                </a:rPr>
                <a:t>shopping, you can, in fact, buy happiness. </a:t>
              </a:r>
              <a:endParaRPr lang="zh-CN" altLang="en-US" sz="2400" b="1" dirty="0">
                <a:solidFill>
                  <a:schemeClr val="tx1"/>
                </a:solidFill>
                <a:latin typeface="Century Gothic" pitchFamily="34" charset="0"/>
              </a:endParaRPr>
            </a:p>
          </p:txBody>
        </p:sp>
      </p:grpSp>
      <p:sp>
        <p:nvSpPr>
          <p:cNvPr id="1171489" name="Rectangle 33"/>
          <p:cNvSpPr>
            <a:spLocks noChangeArrowheads="1"/>
          </p:cNvSpPr>
          <p:nvPr/>
        </p:nvSpPr>
        <p:spPr bwMode="auto">
          <a:xfrm>
            <a:off x="539750" y="4437063"/>
            <a:ext cx="7056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dirty="0">
                <a:solidFill>
                  <a:schemeClr val="tx1"/>
                </a:solidFill>
                <a:latin typeface="Century Gothic" pitchFamily="34" charset="0"/>
              </a:rPr>
              <a:t>You have to search for the right place.</a:t>
            </a:r>
          </a:p>
        </p:txBody>
      </p:sp>
      <p:sp>
        <p:nvSpPr>
          <p:cNvPr id="1171491" name="Rectangle 35"/>
          <p:cNvSpPr>
            <a:spLocks noChangeArrowheads="1"/>
          </p:cNvSpPr>
          <p:nvPr/>
        </p:nvSpPr>
        <p:spPr bwMode="auto">
          <a:xfrm>
            <a:off x="539750" y="5919788"/>
            <a:ext cx="6091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a:solidFill>
                  <a:schemeClr val="tx1"/>
                </a:solidFill>
                <a:latin typeface="Century Gothic" pitchFamily="34" charset="0"/>
              </a:rPr>
              <a:t>Many people do not know where this is.</a:t>
            </a:r>
          </a:p>
        </p:txBody>
      </p:sp>
      <p:sp>
        <p:nvSpPr>
          <p:cNvPr id="1171492" name="AutoShape 36"/>
          <p:cNvSpPr>
            <a:spLocks noChangeArrowheads="1"/>
          </p:cNvSpPr>
          <p:nvPr/>
        </p:nvSpPr>
        <p:spPr bwMode="auto">
          <a:xfrm rot="5400000">
            <a:off x="2519363" y="5121275"/>
            <a:ext cx="1081087" cy="576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669900">
                  <a:alpha val="75000"/>
                </a:srgbClr>
              </a:gs>
              <a:gs pos="100000">
                <a:schemeClr val="bg1"/>
              </a:gs>
            </a:gsLst>
            <a:path path="rect">
              <a:fillToRect l="50000" t="50000" r="50000" b="50000"/>
            </a:path>
          </a:gradFill>
          <a:ln w="9525" algn="ctr">
            <a:solidFill>
              <a:schemeClr val="tx1"/>
            </a:solidFill>
            <a:miter lim="800000"/>
            <a:headEnd/>
            <a:tailEnd/>
          </a:ln>
        </p:spPr>
        <p:txBody>
          <a:bodyPr rot="10800000" vert="eaVert"/>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65000"/>
              </a:lnSpc>
              <a:spcBef>
                <a:spcPct val="45000"/>
              </a:spcBef>
            </a:pPr>
            <a:r>
              <a:rPr lang="en-US" altLang="zh-CN" sz="2500" b="1" dirty="0" smtClean="0">
                <a:solidFill>
                  <a:srgbClr val="990000"/>
                </a:solidFill>
                <a:latin typeface="Century Gothic" pitchFamily="34" charset="0"/>
              </a:rPr>
              <a:t>but</a:t>
            </a:r>
            <a:endParaRPr lang="en-US" altLang="zh-CN" sz="2500" b="1" dirty="0">
              <a:solidFill>
                <a:srgbClr val="990000"/>
              </a:solidFill>
              <a:latin typeface="Century Gothic" pitchFamily="34" charset="0"/>
            </a:endParaRPr>
          </a:p>
        </p:txBody>
      </p:sp>
      <p:grpSp>
        <p:nvGrpSpPr>
          <p:cNvPr id="5" name="Group 40"/>
          <p:cNvGrpSpPr>
            <a:grpSpLocks/>
          </p:cNvGrpSpPr>
          <p:nvPr/>
        </p:nvGrpSpPr>
        <p:grpSpPr bwMode="auto">
          <a:xfrm>
            <a:off x="2820989" y="3376615"/>
            <a:ext cx="2695577" cy="895351"/>
            <a:chOff x="1777" y="2127"/>
            <a:chExt cx="1698" cy="564"/>
          </a:xfrm>
        </p:grpSpPr>
        <p:sp>
          <p:nvSpPr>
            <p:cNvPr id="13328" name="AutoShape 39"/>
            <p:cNvSpPr>
              <a:spLocks noChangeArrowheads="1"/>
            </p:cNvSpPr>
            <p:nvPr/>
          </p:nvSpPr>
          <p:spPr bwMode="auto">
            <a:xfrm rot="3129429">
              <a:off x="2140" y="1935"/>
              <a:ext cx="422" cy="1089"/>
            </a:xfrm>
            <a:prstGeom prst="downArrow">
              <a:avLst>
                <a:gd name="adj1" fmla="val 50000"/>
                <a:gd name="adj2" fmla="val 53732"/>
              </a:avLst>
            </a:prstGeom>
            <a:gradFill rotWithShape="1">
              <a:gsLst>
                <a:gs pos="0">
                  <a:srgbClr val="669900">
                    <a:alpha val="75000"/>
                  </a:srgbClr>
                </a:gs>
                <a:gs pos="100000">
                  <a:schemeClr val="bg1"/>
                </a:gs>
              </a:gsLst>
              <a:path path="rect">
                <a:fillToRect l="50000" t="50000" r="50000" b="50000"/>
              </a:path>
            </a:gradFill>
            <a:ln w="9525" algn="ctr">
              <a:solidFill>
                <a:schemeClr val="tx1"/>
              </a:solidFill>
              <a:miter lim="800000"/>
              <a:headEnd/>
              <a:tailEnd/>
            </a:ln>
          </p:spPr>
          <p:txBody>
            <a:bodyPr rot="10800000" vert="eaVert"/>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endParaRPr lang="zh-CN" altLang="en-US"/>
            </a:p>
          </p:txBody>
        </p:sp>
        <p:sp>
          <p:nvSpPr>
            <p:cNvPr id="13329" name="Text Box 38"/>
            <p:cNvSpPr txBox="1">
              <a:spLocks noChangeArrowheads="1"/>
            </p:cNvSpPr>
            <p:nvPr/>
          </p:nvSpPr>
          <p:spPr bwMode="auto">
            <a:xfrm rot="19303516">
              <a:off x="1777" y="2127"/>
              <a:ext cx="16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000" b="1" dirty="0" smtClean="0">
                  <a:solidFill>
                    <a:schemeClr val="tx2"/>
                  </a:solidFill>
                  <a:latin typeface="Century Gothic" pitchFamily="34" charset="0"/>
                </a:rPr>
                <a:t>Implication    </a:t>
              </a:r>
              <a:endParaRPr lang="en-US" altLang="zh-CN" sz="2000" b="1" dirty="0">
                <a:solidFill>
                  <a:schemeClr val="tx2"/>
                </a:solidFill>
                <a:latin typeface="Century Gothic" pitchFamily="34" charset="0"/>
              </a:endParaRPr>
            </a:p>
          </p:txBody>
        </p:sp>
      </p:gr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标题 2"/>
          <p:cNvSpPr>
            <a:spLocks noGrp="1"/>
          </p:cNvSpPr>
          <p:nvPr>
            <p:ph type="title"/>
          </p:nvPr>
        </p:nvSpPr>
        <p:spPr>
          <a:xfrm>
            <a:off x="1969617" y="131446"/>
            <a:ext cx="6779096" cy="1143000"/>
          </a:xfrm>
        </p:spPr>
        <p:txBody>
          <a:bodyPr>
            <a:normAutofit/>
          </a:bodyPr>
          <a:lstStyle/>
          <a:p>
            <a:pPr algn="l"/>
            <a:r>
              <a:rPr lang="en-US" altLang="zh-CN" sz="4800" b="1" dirty="0" smtClean="0">
                <a:solidFill>
                  <a:srgbClr val="DDFFDD"/>
                </a:solidFill>
              </a:rPr>
              <a:t>Warm-up</a:t>
            </a:r>
            <a:endParaRPr lang="zh-CN" altLang="en-US" sz="4800" b="1" dirty="0">
              <a:solidFill>
                <a:srgbClr val="DDFFDD"/>
              </a:solidFill>
            </a:endParaRPr>
          </a:p>
        </p:txBody>
      </p:sp>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282" y="4416909"/>
            <a:ext cx="2160240" cy="2231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182706"/>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14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14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1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489" grpId="0"/>
      <p:bldP spid="1171491" grpId="0"/>
      <p:bldP spid="117149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
          <p:cNvSpPr>
            <a:spLocks noGrp="1"/>
          </p:cNvSpPr>
          <p:nvPr>
            <p:ph idx="4294967295"/>
          </p:nvPr>
        </p:nvSpPr>
        <p:spPr bwMode="auto">
          <a:xfrm>
            <a:off x="128421" y="1591983"/>
            <a:ext cx="8797925" cy="4645329"/>
          </a:xfrm>
          <a:prstGeom prst="rect">
            <a:avLst/>
          </a:prstGeom>
          <a:noFill/>
          <a:ln>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marL="357188" indent="-357188" algn="just">
              <a:lnSpc>
                <a:spcPct val="100000"/>
              </a:lnSpc>
              <a:buNone/>
            </a:pPr>
            <a:r>
              <a:rPr lang="en-US" altLang="zh-CN" b="1" dirty="0" smtClean="0"/>
              <a:t>    She </a:t>
            </a:r>
            <a:r>
              <a:rPr lang="en-US" altLang="zh-CN" b="1" dirty="0"/>
              <a:t>didn’t </a:t>
            </a:r>
            <a:r>
              <a:rPr lang="en-US" altLang="zh-CN" b="1" dirty="0">
                <a:solidFill>
                  <a:schemeClr val="accent2">
                    <a:lumMod val="50000"/>
                  </a:schemeClr>
                </a:solidFill>
              </a:rPr>
              <a:t>go on spending sprees</a:t>
            </a:r>
            <a:r>
              <a:rPr lang="en-US" altLang="zh-CN" b="1" dirty="0"/>
              <a:t> buying new shoes </a:t>
            </a:r>
            <a:r>
              <a:rPr lang="en-US" altLang="zh-CN" b="1" dirty="0" smtClean="0"/>
              <a:t>…</a:t>
            </a:r>
            <a:endParaRPr lang="en-US" altLang="zh-CN" sz="1800" b="1" dirty="0" smtClean="0"/>
          </a:p>
          <a:p>
            <a:pPr marL="357188" indent="-357188" algn="just" eaLnBrk="1" hangingPunct="1">
              <a:lnSpc>
                <a:spcPct val="100000"/>
              </a:lnSpc>
              <a:buFont typeface="Wingdings" pitchFamily="2" charset="2"/>
              <a:buChar char="Ø"/>
            </a:pPr>
            <a:r>
              <a:rPr lang="en-US" altLang="zh-CN" b="1" dirty="0" smtClean="0"/>
              <a:t>go on spending </a:t>
            </a:r>
            <a:r>
              <a:rPr lang="en-US" altLang="zh-CN" b="1" dirty="0" smtClean="0">
                <a:hlinkClick r:id="rId2" action="ppaction://hlinksldjump"/>
              </a:rPr>
              <a:t>sprees</a:t>
            </a:r>
            <a:r>
              <a:rPr lang="en-US" altLang="zh-CN" b="1" dirty="0" smtClean="0"/>
              <a:t>:</a:t>
            </a:r>
            <a:r>
              <a:rPr lang="en-US" altLang="zh-CN" dirty="0" smtClean="0"/>
              <a:t> to spend a lot of money doing </a:t>
            </a:r>
            <a:r>
              <a:rPr lang="en-US" altLang="zh-CN" dirty="0" err="1" smtClean="0"/>
              <a:t>sth</a:t>
            </a:r>
            <a:r>
              <a:rPr lang="en-US" altLang="zh-CN" dirty="0" smtClean="0"/>
              <a:t>. Variations of the expression include </a:t>
            </a:r>
            <a:r>
              <a:rPr lang="en-US" altLang="zh-CN" i="1" dirty="0" smtClean="0"/>
              <a:t>a buying / shopping / drinking</a:t>
            </a:r>
            <a:r>
              <a:rPr lang="en-US" altLang="zh-CN" dirty="0" smtClean="0"/>
              <a:t> etc </a:t>
            </a:r>
            <a:r>
              <a:rPr lang="en-US" altLang="zh-CN" i="1" dirty="0" smtClean="0"/>
              <a:t>spree</a:t>
            </a:r>
            <a:r>
              <a:rPr lang="en-US" altLang="zh-CN" dirty="0" smtClean="0"/>
              <a:t> ( </a:t>
            </a:r>
            <a:r>
              <a:rPr lang="zh-CN" altLang="en-US" sz="2400" dirty="0" smtClean="0">
                <a:solidFill>
                  <a:srgbClr val="0070C0"/>
                </a:solidFill>
                <a:latin typeface="+mn-ea"/>
              </a:rPr>
              <a:t>乱买 </a:t>
            </a:r>
            <a:r>
              <a:rPr lang="en-US" altLang="zh-CN" sz="2400" dirty="0" smtClean="0">
                <a:solidFill>
                  <a:srgbClr val="0070C0"/>
                </a:solidFill>
                <a:latin typeface="+mn-ea"/>
              </a:rPr>
              <a:t>/ </a:t>
            </a:r>
            <a:r>
              <a:rPr lang="zh-CN" altLang="en-US" sz="2400" dirty="0" smtClean="0">
                <a:solidFill>
                  <a:srgbClr val="0070C0"/>
                </a:solidFill>
                <a:latin typeface="+mn-ea"/>
              </a:rPr>
              <a:t>疯狂采购一番 </a:t>
            </a:r>
            <a:r>
              <a:rPr lang="en-US" altLang="zh-CN" sz="2400" dirty="0" smtClean="0">
                <a:solidFill>
                  <a:srgbClr val="0070C0"/>
                </a:solidFill>
                <a:latin typeface="+mn-ea"/>
              </a:rPr>
              <a:t>/ </a:t>
            </a:r>
            <a:r>
              <a:rPr lang="zh-CN" altLang="en-US" sz="2400" dirty="0" smtClean="0">
                <a:solidFill>
                  <a:srgbClr val="0070C0"/>
                </a:solidFill>
                <a:latin typeface="+mn-ea"/>
              </a:rPr>
              <a:t>狂饮</a:t>
            </a:r>
            <a:r>
              <a:rPr lang="en-US" altLang="zh-CN" dirty="0" smtClean="0"/>
              <a:t>). </a:t>
            </a:r>
          </a:p>
          <a:p>
            <a:pPr marL="719138" indent="-719138" algn="just" eaLnBrk="1" hangingPunct="1">
              <a:lnSpc>
                <a:spcPct val="100000"/>
              </a:lnSpc>
              <a:buNone/>
            </a:pPr>
            <a:r>
              <a:rPr lang="en-US" altLang="zh-CN" i="1" dirty="0" smtClean="0"/>
              <a:t>e.g. </a:t>
            </a:r>
            <a:r>
              <a:rPr lang="en-US" altLang="zh-CN" dirty="0" smtClean="0"/>
              <a:t>Mom </a:t>
            </a:r>
            <a:r>
              <a:rPr lang="en-US" altLang="zh-CN" b="1" dirty="0" smtClean="0"/>
              <a:t>went on a shopping spree </a:t>
            </a:r>
            <a:r>
              <a:rPr lang="en-US" altLang="zh-CN" dirty="0" smtClean="0"/>
              <a:t>and bought three new outfits. </a:t>
            </a:r>
          </a:p>
          <a:p>
            <a:pPr marL="0" indent="0" algn="just" eaLnBrk="1" hangingPunct="1">
              <a:lnSpc>
                <a:spcPct val="100000"/>
              </a:lnSpc>
              <a:buNone/>
            </a:pPr>
            <a:r>
              <a:rPr lang="zh-CN" altLang="en-US" dirty="0" smtClean="0"/>
              <a:t>         </a:t>
            </a:r>
            <a:r>
              <a:rPr lang="zh-CN" altLang="en-US" sz="2400" dirty="0" smtClean="0">
                <a:solidFill>
                  <a:srgbClr val="0070C0"/>
                </a:solidFill>
                <a:latin typeface="+mn-ea"/>
              </a:rPr>
              <a:t>妈妈出去大采购了一番，买了</a:t>
            </a:r>
            <a:r>
              <a:rPr lang="en-US" altLang="zh-CN" sz="2400" dirty="0" smtClean="0">
                <a:solidFill>
                  <a:srgbClr val="0070C0"/>
                </a:solidFill>
                <a:latin typeface="宋体 (正文)"/>
              </a:rPr>
              <a:t>3</a:t>
            </a:r>
            <a:r>
              <a:rPr lang="zh-CN" altLang="en-US" sz="2400" dirty="0" smtClean="0">
                <a:solidFill>
                  <a:srgbClr val="0070C0"/>
                </a:solidFill>
                <a:latin typeface="+mn-ea"/>
              </a:rPr>
              <a:t>套新衣服。</a:t>
            </a:r>
            <a:r>
              <a:rPr lang="en-US" altLang="zh-CN" sz="2400" dirty="0" smtClean="0">
                <a:solidFill>
                  <a:srgbClr val="0070C0"/>
                </a:solidFill>
                <a:latin typeface="+mn-ea"/>
              </a:rPr>
              <a:t> </a:t>
            </a:r>
          </a:p>
          <a:p>
            <a:pPr marL="0" indent="0" algn="just" eaLnBrk="1" hangingPunct="1">
              <a:lnSpc>
                <a:spcPct val="110000"/>
              </a:lnSpc>
              <a:buNone/>
            </a:pPr>
            <a:r>
              <a:rPr lang="en-US" altLang="zh-CN" sz="2400" dirty="0" smtClean="0">
                <a:latin typeface="+mn-ea"/>
              </a:rPr>
              <a:t> </a:t>
            </a:r>
            <a:endParaRPr lang="en-US" altLang="zh-CN" dirty="0" smtClean="0">
              <a:latin typeface="+mn-ea"/>
            </a:endParaRPr>
          </a:p>
        </p:txBody>
      </p:sp>
      <p:sp>
        <p:nvSpPr>
          <p:cNvPr id="14342"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sp>
        <p:nvSpPr>
          <p:cNvPr id="7" name="Text Box 9"/>
          <p:cNvSpPr txBox="1">
            <a:spLocks noChangeArrowheads="1"/>
          </p:cNvSpPr>
          <p:nvPr/>
        </p:nvSpPr>
        <p:spPr bwMode="auto">
          <a:xfrm>
            <a:off x="291341" y="5877272"/>
            <a:ext cx="1250951"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r>
              <a:rPr lang="zh-CN" altLang="en-US" sz="2400" dirty="0">
                <a:solidFill>
                  <a:prstClr val="black"/>
                </a:solidFill>
              </a:rPr>
              <a:t>：</a:t>
            </a:r>
          </a:p>
        </p:txBody>
      </p:sp>
      <p:sp>
        <p:nvSpPr>
          <p:cNvPr id="8" name="Text Box 8"/>
          <p:cNvSpPr txBox="1">
            <a:spLocks noChangeArrowheads="1"/>
          </p:cNvSpPr>
          <p:nvPr/>
        </p:nvSpPr>
        <p:spPr bwMode="auto">
          <a:xfrm>
            <a:off x="1272293" y="5825078"/>
            <a:ext cx="7867650" cy="51385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smtClean="0">
                <a:solidFill>
                  <a:srgbClr val="0563C1"/>
                </a:solidFill>
                <a:latin typeface="宋体"/>
              </a:rPr>
              <a:t>她</a:t>
            </a:r>
            <a:r>
              <a:rPr lang="zh-CN" altLang="en-US" sz="2400" dirty="0">
                <a:solidFill>
                  <a:srgbClr val="0563C1"/>
                </a:solidFill>
                <a:latin typeface="宋体"/>
              </a:rPr>
              <a:t>并没有疯狂刷卡买</a:t>
            </a:r>
            <a:r>
              <a:rPr lang="zh-CN" altLang="en-US" sz="2400" dirty="0" smtClean="0">
                <a:solidFill>
                  <a:srgbClr val="0563C1"/>
                </a:solidFill>
                <a:latin typeface="宋体"/>
              </a:rPr>
              <a:t>鞋子</a:t>
            </a:r>
            <a:r>
              <a:rPr lang="en-US" altLang="zh-CN" sz="2400" dirty="0" smtClean="0">
                <a:solidFill>
                  <a:srgbClr val="0563C1"/>
                </a:solidFill>
                <a:latin typeface="宋体"/>
              </a:rPr>
              <a:t>……</a:t>
            </a:r>
            <a:r>
              <a:rPr lang="zh-CN" altLang="en-US" sz="2400" dirty="0" smtClean="0">
                <a:solidFill>
                  <a:srgbClr val="0563C1"/>
                </a:solidFill>
                <a:latin typeface="宋体"/>
              </a:rPr>
              <a:t> </a:t>
            </a:r>
            <a:endParaRPr lang="zh-CN" altLang="en-US" sz="2400" dirty="0">
              <a:solidFill>
                <a:srgbClr val="0563C1"/>
              </a:solidFill>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18755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dissolve">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dissolve">
                                      <p:cBhvr>
                                        <p:cTn id="17" dur="500"/>
                                        <p:tgtEl>
                                          <p:spTgt spid="1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7"/>
          <p:cNvSpPr>
            <a:spLocks noGrp="1"/>
          </p:cNvSpPr>
          <p:nvPr>
            <p:ph type="title" idx="4294967295"/>
          </p:nvPr>
        </p:nvSpPr>
        <p:spPr>
          <a:xfrm>
            <a:off x="179512" y="1196752"/>
            <a:ext cx="3157537" cy="831850"/>
          </a:xfrm>
        </p:spPr>
        <p:txBody>
          <a:bodyPr/>
          <a:lstStyle/>
          <a:p>
            <a:pPr algn="l" eaLnBrk="1" hangingPunct="1"/>
            <a:r>
              <a:rPr lang="en-US" altLang="zh-CN" dirty="0" smtClean="0"/>
              <a:t>lay out</a:t>
            </a:r>
          </a:p>
        </p:txBody>
      </p:sp>
      <p:sp>
        <p:nvSpPr>
          <p:cNvPr id="232478" name="Text Box 30"/>
          <p:cNvSpPr txBox="1">
            <a:spLocks noChangeArrowheads="1"/>
          </p:cNvSpPr>
          <p:nvPr/>
        </p:nvSpPr>
        <p:spPr bwMode="auto">
          <a:xfrm>
            <a:off x="383674" y="3356992"/>
            <a:ext cx="6192838" cy="340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447675" algn="l"/>
              </a:tabLst>
              <a:defRPr kumimoji="1" sz="2800">
                <a:solidFill>
                  <a:schemeClr val="hlink"/>
                </a:solidFill>
                <a:latin typeface="Times New Roman" pitchFamily="18" charset="0"/>
                <a:ea typeface="宋体" pitchFamily="2" charset="-122"/>
              </a:defRPr>
            </a:lvl1pPr>
            <a:lvl2pPr marL="742950" indent="-285750" eaLnBrk="0" hangingPunct="0">
              <a:tabLst>
                <a:tab pos="447675" algn="l"/>
              </a:tabLst>
              <a:defRPr kumimoji="1" sz="2800">
                <a:solidFill>
                  <a:schemeClr val="hlink"/>
                </a:solidFill>
                <a:latin typeface="Times New Roman" pitchFamily="18" charset="0"/>
                <a:ea typeface="宋体" pitchFamily="2" charset="-122"/>
              </a:defRPr>
            </a:lvl2pPr>
            <a:lvl3pPr marL="1143000" indent="-228600" eaLnBrk="0" hangingPunct="0">
              <a:tabLst>
                <a:tab pos="447675" algn="l"/>
              </a:tabLst>
              <a:defRPr kumimoji="1" sz="2800">
                <a:solidFill>
                  <a:schemeClr val="hlink"/>
                </a:solidFill>
                <a:latin typeface="Times New Roman" pitchFamily="18" charset="0"/>
                <a:ea typeface="宋体" pitchFamily="2" charset="-122"/>
              </a:defRPr>
            </a:lvl3pPr>
            <a:lvl4pPr marL="1600200" indent="-228600" eaLnBrk="0" hangingPunct="0">
              <a:tabLst>
                <a:tab pos="447675" algn="l"/>
              </a:tabLst>
              <a:defRPr kumimoji="1" sz="2800">
                <a:solidFill>
                  <a:schemeClr val="hlink"/>
                </a:solidFill>
                <a:latin typeface="Times New Roman" pitchFamily="18" charset="0"/>
                <a:ea typeface="宋体" pitchFamily="2" charset="-122"/>
              </a:defRPr>
            </a:lvl4pPr>
            <a:lvl5pPr marL="2057400" indent="-228600" eaLnBrk="0" hangingPunct="0">
              <a:tabLst>
                <a:tab pos="447675"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dirty="0">
                <a:solidFill>
                  <a:schemeClr val="tx1"/>
                </a:solidFill>
                <a:latin typeface="Century Gothic" pitchFamily="34" charset="0"/>
              </a:rPr>
              <a:t>Translate the sentences.</a:t>
            </a:r>
            <a:endParaRPr kumimoji="0" lang="en-US" altLang="zh-CN" sz="2400" dirty="0">
              <a:solidFill>
                <a:schemeClr val="tx1"/>
              </a:solidFill>
              <a:latin typeface="Century Gothic" pitchFamily="34" charset="0"/>
            </a:endParaRPr>
          </a:p>
          <a:p>
            <a:pPr eaLnBrk="1" hangingPunct="1">
              <a:lnSpc>
                <a:spcPct val="120000"/>
              </a:lnSpc>
              <a:spcBef>
                <a:spcPct val="20000"/>
              </a:spcBef>
            </a:pPr>
            <a:r>
              <a:rPr kumimoji="0" lang="en-US" altLang="zh-CN" sz="2200" dirty="0">
                <a:solidFill>
                  <a:schemeClr val="tx1"/>
                </a:solidFill>
                <a:latin typeface="Century Gothic" pitchFamily="34" charset="0"/>
                <a:ea typeface="黑体" pitchFamily="49" charset="-122"/>
              </a:rPr>
              <a:t>1. </a:t>
            </a:r>
            <a:r>
              <a:rPr kumimoji="0" lang="zh-CN" altLang="en-US" sz="2200" dirty="0">
                <a:solidFill>
                  <a:schemeClr val="tx1"/>
                </a:solidFill>
                <a:latin typeface="黑体" pitchFamily="49" charset="-122"/>
                <a:ea typeface="黑体" pitchFamily="49" charset="-122"/>
              </a:rPr>
              <a:t>这本小册子编排巧妙，插图精美。</a:t>
            </a:r>
          </a:p>
          <a:p>
            <a:pPr eaLnBrk="1" hangingPunct="1">
              <a:lnSpc>
                <a:spcPct val="120000"/>
              </a:lnSpc>
              <a:spcBef>
                <a:spcPct val="20000"/>
              </a:spcBef>
            </a:pPr>
            <a:r>
              <a:rPr kumimoji="0" lang="zh-CN" altLang="en-US" sz="2400" b="1" dirty="0">
                <a:solidFill>
                  <a:schemeClr val="tx1"/>
                </a:solidFill>
                <a:latin typeface="Century Gothic" pitchFamily="34" charset="0"/>
                <a:ea typeface="黑体" pitchFamily="49" charset="-122"/>
              </a:rPr>
              <a:t>	</a:t>
            </a:r>
            <a:r>
              <a:rPr kumimoji="0" lang="en-US" altLang="zh-CN" sz="2400" dirty="0">
                <a:solidFill>
                  <a:srgbClr val="0066CC"/>
                </a:solidFill>
                <a:latin typeface="Century Gothic" pitchFamily="34" charset="0"/>
              </a:rPr>
              <a:t>This brochure is beautifully </a:t>
            </a:r>
            <a:r>
              <a:rPr kumimoji="0" lang="en-US" altLang="zh-CN" sz="2400" b="1" dirty="0">
                <a:solidFill>
                  <a:srgbClr val="0066CC"/>
                </a:solidFill>
                <a:latin typeface="Century Gothic" pitchFamily="34" charset="0"/>
              </a:rPr>
              <a:t>laid out </a:t>
            </a:r>
            <a:r>
              <a:rPr kumimoji="0" lang="en-US" altLang="zh-CN" sz="2400" dirty="0">
                <a:solidFill>
                  <a:srgbClr val="0066CC"/>
                </a:solidFill>
                <a:latin typeface="Century Gothic" pitchFamily="34" charset="0"/>
              </a:rPr>
              <a:t>and illustrated. </a:t>
            </a:r>
          </a:p>
          <a:p>
            <a:pPr eaLnBrk="1" hangingPunct="1">
              <a:lnSpc>
                <a:spcPct val="120000"/>
              </a:lnSpc>
              <a:spcBef>
                <a:spcPct val="20000"/>
              </a:spcBef>
            </a:pPr>
            <a:r>
              <a:rPr kumimoji="0" lang="en-US" altLang="zh-CN" sz="2200" dirty="0">
                <a:solidFill>
                  <a:schemeClr val="tx1"/>
                </a:solidFill>
                <a:latin typeface="Century Gothic" pitchFamily="34" charset="0"/>
                <a:ea typeface="黑体" pitchFamily="49" charset="-122"/>
              </a:rPr>
              <a:t>2.</a:t>
            </a:r>
            <a:r>
              <a:rPr kumimoji="0" lang="en-US" altLang="zh-CN" sz="2200" dirty="0">
                <a:solidFill>
                  <a:schemeClr val="tx2"/>
                </a:solidFill>
                <a:latin typeface="Century Gothic" pitchFamily="34" charset="0"/>
                <a:ea typeface="黑体" pitchFamily="49" charset="-122"/>
              </a:rPr>
              <a:t> </a:t>
            </a:r>
            <a:r>
              <a:rPr kumimoji="0" lang="zh-CN" altLang="en-US" sz="2200" dirty="0">
                <a:solidFill>
                  <a:schemeClr val="tx1"/>
                </a:solidFill>
                <a:latin typeface="黑体" pitchFamily="49" charset="-122"/>
                <a:ea typeface="黑体" pitchFamily="49" charset="-122"/>
              </a:rPr>
              <a:t>我把我的衣服全都准备好然后摊开放在床上。</a:t>
            </a:r>
          </a:p>
          <a:p>
            <a:pPr eaLnBrk="1" hangingPunct="1">
              <a:lnSpc>
                <a:spcPct val="120000"/>
              </a:lnSpc>
              <a:spcBef>
                <a:spcPct val="20000"/>
              </a:spcBef>
            </a:pPr>
            <a:r>
              <a:rPr kumimoji="0" lang="zh-CN" altLang="en-US" sz="2400" dirty="0">
                <a:solidFill>
                  <a:srgbClr val="0066CC"/>
                </a:solidFill>
                <a:latin typeface="Century Gothic" pitchFamily="34" charset="0"/>
              </a:rPr>
              <a:t>	</a:t>
            </a:r>
            <a:r>
              <a:rPr kumimoji="0" lang="en-US" altLang="zh-CN" sz="2400" dirty="0">
                <a:solidFill>
                  <a:srgbClr val="0066CC"/>
                </a:solidFill>
                <a:latin typeface="Century Gothic" pitchFamily="34" charset="0"/>
              </a:rPr>
              <a:t>I have all my dress all ready and </a:t>
            </a:r>
            <a:r>
              <a:rPr kumimoji="0" lang="en-US" altLang="zh-CN" sz="2400" b="1" dirty="0">
                <a:solidFill>
                  <a:srgbClr val="0066CC"/>
                </a:solidFill>
                <a:latin typeface="Century Gothic" pitchFamily="34" charset="0"/>
              </a:rPr>
              <a:t>laid out</a:t>
            </a:r>
            <a:r>
              <a:rPr kumimoji="0" lang="en-US" altLang="zh-CN" sz="2400" dirty="0">
                <a:solidFill>
                  <a:srgbClr val="0066CC"/>
                </a:solidFill>
                <a:latin typeface="Century Gothic" pitchFamily="34" charset="0"/>
              </a:rPr>
              <a:t> on the bed.</a:t>
            </a:r>
          </a:p>
        </p:txBody>
      </p:sp>
      <p:sp>
        <p:nvSpPr>
          <p:cNvPr id="2" name="Text Box 30"/>
          <p:cNvSpPr txBox="1">
            <a:spLocks noChangeArrowheads="1"/>
          </p:cNvSpPr>
          <p:nvPr/>
        </p:nvSpPr>
        <p:spPr bwMode="auto">
          <a:xfrm>
            <a:off x="395288" y="1988840"/>
            <a:ext cx="8424862"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4500" indent="-444500" eaLnBrk="0" hangingPunct="0">
              <a:tabLst>
                <a:tab pos="449263" algn="l"/>
              </a:tabLst>
              <a:defRPr kumimoji="1" sz="2800">
                <a:solidFill>
                  <a:schemeClr val="hlink"/>
                </a:solidFill>
                <a:latin typeface="Times New Roman" pitchFamily="18" charset="0"/>
                <a:ea typeface="宋体" pitchFamily="2" charset="-122"/>
              </a:defRPr>
            </a:lvl1pPr>
            <a:lvl2pPr marL="742950" indent="-285750" eaLnBrk="0" hangingPunct="0">
              <a:tabLst>
                <a:tab pos="449263" algn="l"/>
              </a:tabLst>
              <a:defRPr kumimoji="1" sz="2800">
                <a:solidFill>
                  <a:schemeClr val="hlink"/>
                </a:solidFill>
                <a:latin typeface="Times New Roman" pitchFamily="18" charset="0"/>
                <a:ea typeface="宋体" pitchFamily="2" charset="-122"/>
              </a:defRPr>
            </a:lvl2pPr>
            <a:lvl3pPr marL="1143000" indent="-228600" eaLnBrk="0" hangingPunct="0">
              <a:tabLst>
                <a:tab pos="449263" algn="l"/>
              </a:tabLst>
              <a:defRPr kumimoji="1" sz="2800">
                <a:solidFill>
                  <a:schemeClr val="hlink"/>
                </a:solidFill>
                <a:latin typeface="Times New Roman" pitchFamily="18" charset="0"/>
                <a:ea typeface="宋体" pitchFamily="2" charset="-122"/>
              </a:defRPr>
            </a:lvl3pPr>
            <a:lvl4pPr marL="1600200" indent="-228600" eaLnBrk="0" hangingPunct="0">
              <a:tabLst>
                <a:tab pos="449263" algn="l"/>
              </a:tabLst>
              <a:defRPr kumimoji="1" sz="2800">
                <a:solidFill>
                  <a:schemeClr val="hlink"/>
                </a:solidFill>
                <a:latin typeface="Times New Roman" pitchFamily="18" charset="0"/>
                <a:ea typeface="宋体" pitchFamily="2" charset="-122"/>
              </a:defRPr>
            </a:lvl4pPr>
            <a:lvl5pPr marL="2057400" indent="-228600" eaLnBrk="0" hangingPunct="0">
              <a:tabLst>
                <a:tab pos="449263"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9pPr>
          </a:lstStyle>
          <a:p>
            <a:pPr eaLnBrk="1" hangingPunct="1">
              <a:lnSpc>
                <a:spcPct val="105000"/>
              </a:lnSpc>
              <a:spcBef>
                <a:spcPct val="5000"/>
              </a:spcBef>
            </a:pPr>
            <a:r>
              <a:rPr kumimoji="0" lang="en-US" altLang="zh-CN" sz="2400" dirty="0">
                <a:solidFill>
                  <a:schemeClr val="tx1"/>
                </a:solidFill>
                <a:latin typeface="Century Gothic" pitchFamily="34" charset="0"/>
              </a:rPr>
              <a:t>(1) to spread something out or arrange things so you can see them easily</a:t>
            </a:r>
          </a:p>
          <a:p>
            <a:pPr eaLnBrk="1" hangingPunct="1">
              <a:lnSpc>
                <a:spcPct val="105000"/>
              </a:lnSpc>
              <a:spcBef>
                <a:spcPct val="5000"/>
              </a:spcBef>
            </a:pPr>
            <a:r>
              <a:rPr kumimoji="0" lang="en-US" altLang="zh-CN" sz="2400" dirty="0">
                <a:solidFill>
                  <a:schemeClr val="tx1"/>
                </a:solidFill>
                <a:latin typeface="Century Gothic" pitchFamily="34" charset="0"/>
              </a:rPr>
              <a:t>(2) to arrange something according to a detailed plan</a:t>
            </a:r>
          </a:p>
        </p:txBody>
      </p:sp>
      <p:pic>
        <p:nvPicPr>
          <p:cNvPr id="896024" name="Picture 24" descr="brochure-design">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7079">
            <a:off x="6778583" y="3692363"/>
            <a:ext cx="2197100"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Words &amp; Expressions</a:t>
            </a:r>
            <a:endParaRPr lang="zh-CN" altLang="en-US" sz="4800" b="1" dirty="0">
              <a:solidFill>
                <a:srgbClr val="DDFFDD"/>
              </a:solidFill>
            </a:endParaRPr>
          </a:p>
        </p:txBody>
      </p:sp>
    </p:spTree>
    <p:extLst>
      <p:ext uri="{BB962C8B-B14F-4D97-AF65-F5344CB8AC3E}">
        <p14:creationId xmlns:p14="http://schemas.microsoft.com/office/powerpoint/2010/main" val="922842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7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60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2478">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4" name="Rectangle 6"/>
          <p:cNvSpPr>
            <a:spLocks noGrp="1" noChangeAspect="1"/>
          </p:cNvSpPr>
          <p:nvPr>
            <p:ph type="body" sz="half" idx="1"/>
          </p:nvPr>
        </p:nvSpPr>
        <p:spPr>
          <a:xfrm>
            <a:off x="250825" y="1341438"/>
            <a:ext cx="3529013" cy="503237"/>
          </a:xfrm>
          <a:noFill/>
        </p:spPr>
        <p:txBody>
          <a:bodyPr>
            <a:normAutofit lnSpcReduction="10000"/>
          </a:bodyPr>
          <a:lstStyle/>
          <a:p>
            <a:pPr marL="533400" indent="-533400" eaLnBrk="1" hangingPunct="1">
              <a:lnSpc>
                <a:spcPct val="120000"/>
              </a:lnSpc>
              <a:buFont typeface="Arial" pitchFamily="34" charset="0"/>
              <a:buNone/>
            </a:pPr>
            <a:r>
              <a:rPr lang="en-US" altLang="zh-CN" sz="2300" b="0" smtClean="0">
                <a:latin typeface="黑体" pitchFamily="49" charset="-122"/>
                <a:ea typeface="黑体" pitchFamily="49" charset="-122"/>
              </a:rPr>
              <a:t>1.</a:t>
            </a:r>
            <a:r>
              <a:rPr lang="zh-CN" altLang="en-US" sz="2300" b="0" smtClean="0">
                <a:latin typeface="黑体" pitchFamily="49" charset="-122"/>
                <a:ea typeface="黑体" pitchFamily="49" charset="-122"/>
              </a:rPr>
              <a:t>对</a:t>
            </a:r>
            <a:r>
              <a:rPr lang="en-US" altLang="zh-CN" sz="2300" b="0" smtClean="0">
                <a:latin typeface="Arial" pitchFamily="34" charset="0"/>
                <a:ea typeface="黑体" pitchFamily="49" charset="-122"/>
              </a:rPr>
              <a:t>······</a:t>
            </a:r>
            <a:r>
              <a:rPr lang="zh-CN" altLang="en-US" sz="2300" b="0" smtClean="0">
                <a:ea typeface="黑体" pitchFamily="49" charset="-122"/>
              </a:rPr>
              <a:t>感到很满意</a:t>
            </a:r>
            <a:endParaRPr lang="zh-CN" altLang="en-US" sz="2300" b="0" smtClean="0">
              <a:latin typeface="黑体" pitchFamily="49" charset="-122"/>
              <a:ea typeface="黑体" pitchFamily="49" charset="-122"/>
            </a:endParaRPr>
          </a:p>
        </p:txBody>
      </p:sp>
      <p:sp>
        <p:nvSpPr>
          <p:cNvPr id="1143815" name="Rectangle 7"/>
          <p:cNvSpPr>
            <a:spLocks noGrp="1" noChangeAspect="1"/>
          </p:cNvSpPr>
          <p:nvPr>
            <p:ph type="body" sz="half" idx="2"/>
          </p:nvPr>
        </p:nvSpPr>
        <p:spPr>
          <a:xfrm>
            <a:off x="3563938" y="1341438"/>
            <a:ext cx="5256212" cy="431800"/>
          </a:xfrm>
          <a:noFill/>
        </p:spPr>
        <p:txBody>
          <a:bodyPr>
            <a:normAutofit fontScale="92500" lnSpcReduction="10000"/>
          </a:bodyPr>
          <a:lstStyle/>
          <a:p>
            <a:pPr marL="533400" indent="-533400" eaLnBrk="1" hangingPunct="1">
              <a:lnSpc>
                <a:spcPct val="105000"/>
              </a:lnSpc>
              <a:spcBef>
                <a:spcPct val="10000"/>
              </a:spcBef>
              <a:buClr>
                <a:schemeClr val="accent2"/>
              </a:buClr>
              <a:buFont typeface="Arial" pitchFamily="34" charset="0"/>
              <a:buNone/>
            </a:pPr>
            <a:r>
              <a:rPr lang="en-US" altLang="zh-CN" sz="2400" b="0" smtClean="0"/>
              <a:t>1. feel contented by</a:t>
            </a:r>
            <a:r>
              <a:rPr lang="en-US" altLang="zh-CN" sz="2400" smtClean="0"/>
              <a:t> </a:t>
            </a:r>
          </a:p>
        </p:txBody>
      </p:sp>
      <p:sp>
        <p:nvSpPr>
          <p:cNvPr id="1143827" name="Rectangle 19"/>
          <p:cNvSpPr>
            <a:spLocks noChangeAspect="1"/>
          </p:cNvSpPr>
          <p:nvPr/>
        </p:nvSpPr>
        <p:spPr bwMode="auto">
          <a:xfrm>
            <a:off x="250825" y="184467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2.</a:t>
            </a:r>
            <a:r>
              <a:rPr kumimoji="0" lang="zh-CN" altLang="en-US" sz="2300">
                <a:solidFill>
                  <a:schemeClr val="tx1"/>
                </a:solidFill>
                <a:latin typeface="黑体" pitchFamily="49" charset="-122"/>
                <a:ea typeface="黑体" pitchFamily="49" charset="-122"/>
              </a:rPr>
              <a:t>莫大的羞耻</a:t>
            </a:r>
          </a:p>
        </p:txBody>
      </p:sp>
      <p:sp>
        <p:nvSpPr>
          <p:cNvPr id="1143828" name="Rectangle 20"/>
          <p:cNvSpPr>
            <a:spLocks noChangeAspect="1"/>
          </p:cNvSpPr>
          <p:nvPr/>
        </p:nvSpPr>
        <p:spPr bwMode="auto">
          <a:xfrm>
            <a:off x="3563938" y="1916113"/>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2. abject shame</a:t>
            </a:r>
          </a:p>
        </p:txBody>
      </p:sp>
      <p:sp>
        <p:nvSpPr>
          <p:cNvPr id="1143829" name="Rectangle 21"/>
          <p:cNvSpPr>
            <a:spLocks noChangeAspect="1"/>
          </p:cNvSpPr>
          <p:nvPr/>
        </p:nvSpPr>
        <p:spPr bwMode="auto">
          <a:xfrm>
            <a:off x="250825" y="2420938"/>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3.</a:t>
            </a:r>
            <a:r>
              <a:rPr kumimoji="0" lang="zh-CN" altLang="en-US" sz="2300">
                <a:solidFill>
                  <a:schemeClr val="tx1"/>
                </a:solidFill>
                <a:latin typeface="黑体" pitchFamily="49" charset="-122"/>
                <a:ea typeface="黑体" pitchFamily="49" charset="-122"/>
              </a:rPr>
              <a:t>付清信用卡欠款</a:t>
            </a:r>
          </a:p>
        </p:txBody>
      </p:sp>
      <p:sp>
        <p:nvSpPr>
          <p:cNvPr id="1143830" name="Rectangle 22"/>
          <p:cNvSpPr>
            <a:spLocks noChangeAspect="1"/>
          </p:cNvSpPr>
          <p:nvPr/>
        </p:nvSpPr>
        <p:spPr bwMode="auto">
          <a:xfrm>
            <a:off x="3563938" y="2349500"/>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3. pay off credit debts</a:t>
            </a:r>
            <a:r>
              <a:rPr kumimoji="0" lang="en-US" altLang="zh-CN" b="1">
                <a:solidFill>
                  <a:schemeClr val="tx1"/>
                </a:solidFill>
                <a:latin typeface="Century Gothic" pitchFamily="34" charset="0"/>
              </a:rPr>
              <a:t> </a:t>
            </a:r>
          </a:p>
        </p:txBody>
      </p:sp>
      <p:sp>
        <p:nvSpPr>
          <p:cNvPr id="1143831" name="Rectangle 23"/>
          <p:cNvSpPr>
            <a:spLocks noChangeAspect="1"/>
          </p:cNvSpPr>
          <p:nvPr/>
        </p:nvSpPr>
        <p:spPr bwMode="auto">
          <a:xfrm>
            <a:off x="250825" y="28527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4.</a:t>
            </a:r>
            <a:r>
              <a:rPr kumimoji="0" lang="zh-CN" altLang="en-US" sz="2300">
                <a:solidFill>
                  <a:schemeClr val="tx1"/>
                </a:solidFill>
                <a:latin typeface="黑体" pitchFamily="49" charset="-122"/>
                <a:ea typeface="黑体" pitchFamily="49" charset="-122"/>
              </a:rPr>
              <a:t>信用等级高</a:t>
            </a:r>
          </a:p>
        </p:txBody>
      </p:sp>
      <p:sp>
        <p:nvSpPr>
          <p:cNvPr id="1143832" name="Rectangle 24"/>
          <p:cNvSpPr>
            <a:spLocks noChangeAspect="1"/>
          </p:cNvSpPr>
          <p:nvPr/>
        </p:nvSpPr>
        <p:spPr bwMode="auto">
          <a:xfrm>
            <a:off x="3563938" y="2852738"/>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4. have a good credit rating</a:t>
            </a:r>
            <a:r>
              <a:rPr kumimoji="0" lang="en-US" altLang="zh-CN" b="1">
                <a:solidFill>
                  <a:schemeClr val="tx1"/>
                </a:solidFill>
                <a:latin typeface="Century Gothic" pitchFamily="34" charset="0"/>
              </a:rPr>
              <a:t> </a:t>
            </a:r>
          </a:p>
        </p:txBody>
      </p:sp>
      <p:sp>
        <p:nvSpPr>
          <p:cNvPr id="1143833" name="Rectangle 25"/>
          <p:cNvSpPr>
            <a:spLocks noChangeAspect="1"/>
          </p:cNvSpPr>
          <p:nvPr/>
        </p:nvSpPr>
        <p:spPr bwMode="auto">
          <a:xfrm>
            <a:off x="250825" y="335597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5.</a:t>
            </a:r>
            <a:r>
              <a:rPr kumimoji="0" lang="zh-CN" altLang="en-US" sz="2300">
                <a:solidFill>
                  <a:schemeClr val="tx1"/>
                </a:solidFill>
                <a:latin typeface="黑体" pitchFamily="49" charset="-122"/>
                <a:ea typeface="黑体" pitchFamily="49" charset="-122"/>
              </a:rPr>
              <a:t>从打击中回过神来</a:t>
            </a:r>
          </a:p>
        </p:txBody>
      </p:sp>
      <p:sp>
        <p:nvSpPr>
          <p:cNvPr id="1143834" name="Rectangle 26"/>
          <p:cNvSpPr>
            <a:spLocks noChangeAspect="1"/>
          </p:cNvSpPr>
          <p:nvPr/>
        </p:nvSpPr>
        <p:spPr bwMode="auto">
          <a:xfrm>
            <a:off x="3563938" y="335597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5. recover from the shock</a:t>
            </a:r>
            <a:r>
              <a:rPr kumimoji="0" lang="en-US" altLang="zh-CN" b="1">
                <a:solidFill>
                  <a:schemeClr val="tx1"/>
                </a:solidFill>
                <a:latin typeface="Century Gothic" pitchFamily="34" charset="0"/>
              </a:rPr>
              <a:t> </a:t>
            </a:r>
          </a:p>
        </p:txBody>
      </p:sp>
      <p:sp>
        <p:nvSpPr>
          <p:cNvPr id="1143835" name="Rectangle 27"/>
          <p:cNvSpPr>
            <a:spLocks noChangeAspect="1"/>
          </p:cNvSpPr>
          <p:nvPr/>
        </p:nvSpPr>
        <p:spPr bwMode="auto">
          <a:xfrm>
            <a:off x="250825" y="3860800"/>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6.</a:t>
            </a:r>
            <a:r>
              <a:rPr kumimoji="0" lang="zh-CN" altLang="en-US" sz="2300">
                <a:solidFill>
                  <a:schemeClr val="tx1"/>
                </a:solidFill>
                <a:latin typeface="黑体" pitchFamily="49" charset="-122"/>
                <a:ea typeface="黑体" pitchFamily="49" charset="-122"/>
              </a:rPr>
              <a:t>随时有购物刷卡的冲动</a:t>
            </a:r>
          </a:p>
        </p:txBody>
      </p:sp>
      <p:sp>
        <p:nvSpPr>
          <p:cNvPr id="1143836" name="Rectangle 28"/>
          <p:cNvSpPr>
            <a:spLocks noChangeAspect="1"/>
          </p:cNvSpPr>
          <p:nvPr/>
        </p:nvSpPr>
        <p:spPr bwMode="auto">
          <a:xfrm>
            <a:off x="3563938" y="39338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6. be prone to impulse-buying</a:t>
            </a:r>
          </a:p>
        </p:txBody>
      </p:sp>
      <p:sp>
        <p:nvSpPr>
          <p:cNvPr id="1143837" name="Rectangle 29"/>
          <p:cNvSpPr>
            <a:spLocks noChangeAspect="1"/>
          </p:cNvSpPr>
          <p:nvPr/>
        </p:nvSpPr>
        <p:spPr bwMode="auto">
          <a:xfrm>
            <a:off x="250825" y="43656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7.</a:t>
            </a:r>
            <a:r>
              <a:rPr kumimoji="0" lang="zh-CN" altLang="en-US" sz="2300">
                <a:solidFill>
                  <a:schemeClr val="tx1"/>
                </a:solidFill>
                <a:latin typeface="黑体" pitchFamily="49" charset="-122"/>
                <a:ea typeface="黑体" pitchFamily="49" charset="-122"/>
              </a:rPr>
              <a:t>超支消费</a:t>
            </a:r>
          </a:p>
        </p:txBody>
      </p:sp>
      <p:sp>
        <p:nvSpPr>
          <p:cNvPr id="1143838" name="Rectangle 30"/>
          <p:cNvSpPr>
            <a:spLocks noChangeAspect="1"/>
          </p:cNvSpPr>
          <p:nvPr/>
        </p:nvSpPr>
        <p:spPr bwMode="auto">
          <a:xfrm>
            <a:off x="3563938" y="43656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7. spend more than they have</a:t>
            </a:r>
            <a:r>
              <a:rPr kumimoji="0" lang="en-US" altLang="zh-CN" b="1">
                <a:solidFill>
                  <a:schemeClr val="tx1"/>
                </a:solidFill>
                <a:latin typeface="Century Gothic" pitchFamily="34" charset="0"/>
              </a:rPr>
              <a:t> </a:t>
            </a:r>
          </a:p>
        </p:txBody>
      </p:sp>
      <p:sp>
        <p:nvSpPr>
          <p:cNvPr id="1143839" name="Rectangle 31"/>
          <p:cNvSpPr>
            <a:spLocks noChangeAspect="1"/>
          </p:cNvSpPr>
          <p:nvPr/>
        </p:nvSpPr>
        <p:spPr bwMode="auto">
          <a:xfrm>
            <a:off x="250825" y="4870450"/>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8.</a:t>
            </a:r>
            <a:r>
              <a:rPr kumimoji="0" lang="zh-CN" altLang="en-US" sz="2300">
                <a:solidFill>
                  <a:schemeClr val="tx1"/>
                </a:solidFill>
                <a:latin typeface="黑体" pitchFamily="49" charset="-122"/>
                <a:ea typeface="黑体" pitchFamily="49" charset="-122"/>
              </a:rPr>
              <a:t>超低利率</a:t>
            </a:r>
          </a:p>
        </p:txBody>
      </p:sp>
      <p:sp>
        <p:nvSpPr>
          <p:cNvPr id="1143840" name="Rectangle 32"/>
          <p:cNvSpPr>
            <a:spLocks noChangeAspect="1"/>
          </p:cNvSpPr>
          <p:nvPr/>
        </p:nvSpPr>
        <p:spPr bwMode="auto">
          <a:xfrm>
            <a:off x="3563938" y="4870450"/>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8. unrealistic interest rates</a:t>
            </a:r>
          </a:p>
        </p:txBody>
      </p:sp>
      <p:sp>
        <p:nvSpPr>
          <p:cNvPr id="1143841" name="Rectangle 33"/>
          <p:cNvSpPr>
            <a:spLocks noChangeAspect="1"/>
          </p:cNvSpPr>
          <p:nvPr/>
        </p:nvSpPr>
        <p:spPr bwMode="auto">
          <a:xfrm>
            <a:off x="250825" y="537368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9.</a:t>
            </a:r>
            <a:r>
              <a:rPr kumimoji="0" lang="zh-CN" altLang="en-US" sz="2300">
                <a:solidFill>
                  <a:schemeClr val="tx1"/>
                </a:solidFill>
                <a:latin typeface="黑体" pitchFamily="49" charset="-122"/>
                <a:ea typeface="黑体" pitchFamily="49" charset="-122"/>
              </a:rPr>
              <a:t>担当保证人</a:t>
            </a:r>
          </a:p>
        </p:txBody>
      </p:sp>
      <p:sp>
        <p:nvSpPr>
          <p:cNvPr id="1143842" name="Rectangle 34"/>
          <p:cNvSpPr>
            <a:spLocks noChangeAspect="1"/>
          </p:cNvSpPr>
          <p:nvPr/>
        </p:nvSpPr>
        <p:spPr bwMode="auto">
          <a:xfrm>
            <a:off x="3563938" y="5373688"/>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9. act as a guarantee</a:t>
            </a:r>
          </a:p>
        </p:txBody>
      </p:sp>
      <p:sp>
        <p:nvSpPr>
          <p:cNvPr id="1143843" name="Rectangle 35"/>
          <p:cNvSpPr>
            <a:spLocks noChangeAspect="1"/>
          </p:cNvSpPr>
          <p:nvPr/>
        </p:nvSpPr>
        <p:spPr bwMode="auto">
          <a:xfrm>
            <a:off x="250825" y="5876925"/>
            <a:ext cx="30257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10.</a:t>
            </a:r>
            <a:r>
              <a:rPr kumimoji="0" lang="zh-CN" altLang="en-US" sz="2300">
                <a:solidFill>
                  <a:schemeClr val="tx1"/>
                </a:solidFill>
                <a:latin typeface="黑体" pitchFamily="49" charset="-122"/>
                <a:ea typeface="黑体" pitchFamily="49" charset="-122"/>
              </a:rPr>
              <a:t>事情是这样的</a:t>
            </a:r>
            <a:r>
              <a:rPr kumimoji="0" lang="en-US" altLang="zh-CN" sz="2300">
                <a:solidFill>
                  <a:schemeClr val="tx1"/>
                </a:solidFill>
                <a:latin typeface="Arial" pitchFamily="34" charset="0"/>
                <a:ea typeface="黑体" pitchFamily="49" charset="-122"/>
              </a:rPr>
              <a:t>······</a:t>
            </a:r>
            <a:endParaRPr kumimoji="0" lang="en-US" altLang="zh-CN" sz="2300">
              <a:solidFill>
                <a:schemeClr val="tx1"/>
              </a:solidFill>
              <a:latin typeface="黑体" pitchFamily="49" charset="-122"/>
              <a:ea typeface="黑体" pitchFamily="49" charset="-122"/>
            </a:endParaRPr>
          </a:p>
        </p:txBody>
      </p:sp>
      <p:sp>
        <p:nvSpPr>
          <p:cNvPr id="1143844" name="Rectangle 36"/>
          <p:cNvSpPr>
            <a:spLocks noChangeAspect="1"/>
          </p:cNvSpPr>
          <p:nvPr/>
        </p:nvSpPr>
        <p:spPr bwMode="auto">
          <a:xfrm>
            <a:off x="3563938" y="5878513"/>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10. It transpired that…</a:t>
            </a:r>
          </a:p>
        </p:txBody>
      </p:sp>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Useful Expressions</a:t>
            </a:r>
            <a:endParaRPr lang="zh-CN" altLang="en-US" sz="4800" b="1" dirty="0">
              <a:solidFill>
                <a:srgbClr val="DDFFDD"/>
              </a:solidFill>
            </a:endParaRPr>
          </a:p>
        </p:txBody>
      </p:sp>
    </p:spTree>
    <p:extLst>
      <p:ext uri="{BB962C8B-B14F-4D97-AF65-F5344CB8AC3E}">
        <p14:creationId xmlns:p14="http://schemas.microsoft.com/office/powerpoint/2010/main" val="1786086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438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382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382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383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383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383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383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383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384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38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1143814"/>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143815">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143815">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14"/>
                  </p:tgtEl>
                </p:cond>
              </p:nextCondLst>
            </p:seq>
            <p:seq concurrent="1" nextAc="seek">
              <p:cTn id="34" restart="whenNotActive" fill="hold" evtFilter="cancelBubble" nodeType="interactiveSeq">
                <p:stCondLst>
                  <p:cond evt="onClick" delay="0">
                    <p:tgtEl>
                      <p:spTgt spid="1143827"/>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43828">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114382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27"/>
                  </p:tgtEl>
                </p:cond>
              </p:nextCondLst>
            </p:seq>
            <p:seq concurrent="1" nextAc="seek">
              <p:cTn id="43" restart="whenNotActive" fill="hold" evtFilter="cancelBubble" nodeType="interactiveSeq">
                <p:stCondLst>
                  <p:cond evt="onClick" delay="0">
                    <p:tgtEl>
                      <p:spTgt spid="1143829"/>
                    </p:tgtEl>
                  </p:cond>
                </p:stCondLst>
                <p:endSync evt="end" delay="0">
                  <p:rtn val="all"/>
                </p:endSync>
                <p:childTnLst>
                  <p:par>
                    <p:cTn id="44" fill="hold" nodeType="clickPar">
                      <p:stCondLst>
                        <p:cond delay="0"/>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143830">
                                            <p:txEl>
                                              <p:pRg st="0" end="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114383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29"/>
                  </p:tgtEl>
                </p:cond>
              </p:nextCondLst>
            </p:seq>
            <p:seq concurrent="1" nextAc="seek">
              <p:cTn id="52" restart="whenNotActive" fill="hold" evtFilter="cancelBubble" nodeType="interactiveSeq">
                <p:stCondLst>
                  <p:cond evt="onClick" delay="0">
                    <p:tgtEl>
                      <p:spTgt spid="1143831"/>
                    </p:tgtEl>
                  </p:cond>
                </p:stCondLst>
                <p:endSync evt="end" delay="0">
                  <p:rtn val="all"/>
                </p:endSync>
                <p:childTnLst>
                  <p:par>
                    <p:cTn id="53" fill="hold" nodeType="clickPar">
                      <p:stCondLst>
                        <p:cond delay="0"/>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143832">
                                            <p:txEl>
                                              <p:pRg st="0" end="0"/>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nodeType="clickEffect">
                                  <p:stCondLst>
                                    <p:cond delay="0"/>
                                  </p:stCondLst>
                                  <p:childTnLst>
                                    <p:set>
                                      <p:cBhvr>
                                        <p:cTn id="60" dur="1" fill="hold">
                                          <p:stCondLst>
                                            <p:cond delay="0"/>
                                          </p:stCondLst>
                                        </p:cTn>
                                        <p:tgtEl>
                                          <p:spTgt spid="1143832">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31"/>
                  </p:tgtEl>
                </p:cond>
              </p:nextCondLst>
            </p:seq>
            <p:seq concurrent="1" nextAc="seek">
              <p:cTn id="61" restart="whenNotActive" fill="hold" evtFilter="cancelBubble" nodeType="interactiveSeq">
                <p:stCondLst>
                  <p:cond evt="onClick" delay="0">
                    <p:tgtEl>
                      <p:spTgt spid="1143833"/>
                    </p:tgtEl>
                  </p:cond>
                </p:stCondLst>
                <p:endSync evt="end" delay="0">
                  <p:rtn val="all"/>
                </p:endSync>
                <p:childTnLst>
                  <p:par>
                    <p:cTn id="62" fill="hold" nodeType="clickPar">
                      <p:stCondLst>
                        <p:cond delay="0"/>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1143834">
                                            <p:txEl>
                                              <p:pRg st="0" end="0"/>
                                            </p:txEl>
                                          </p:spTgt>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xit" presetSubtype="0" fill="hold" nodeType="clickEffect">
                                  <p:stCondLst>
                                    <p:cond delay="0"/>
                                  </p:stCondLst>
                                  <p:childTnLst>
                                    <p:set>
                                      <p:cBhvr>
                                        <p:cTn id="69" dur="1" fill="hold">
                                          <p:stCondLst>
                                            <p:cond delay="0"/>
                                          </p:stCondLst>
                                        </p:cTn>
                                        <p:tgtEl>
                                          <p:spTgt spid="1143834">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33"/>
                  </p:tgtEl>
                </p:cond>
              </p:nextCondLst>
            </p:seq>
            <p:seq concurrent="1" nextAc="seek">
              <p:cTn id="70" restart="whenNotActive" fill="hold" evtFilter="cancelBubble" nodeType="interactiveSeq">
                <p:stCondLst>
                  <p:cond evt="onClick" delay="0">
                    <p:tgtEl>
                      <p:spTgt spid="1143835"/>
                    </p:tgtEl>
                  </p:cond>
                </p:stCondLst>
                <p:endSync evt="end" delay="0">
                  <p:rtn val="all"/>
                </p:endSync>
                <p:childTnLst>
                  <p:par>
                    <p:cTn id="71" fill="hold" nodeType="clickPar">
                      <p:stCondLst>
                        <p:cond delay="0"/>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143836">
                                            <p:txEl>
                                              <p:pRg st="0" end="0"/>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nodeType="clickEffect">
                                  <p:stCondLst>
                                    <p:cond delay="0"/>
                                  </p:stCondLst>
                                  <p:childTnLst>
                                    <p:set>
                                      <p:cBhvr>
                                        <p:cTn id="78" dur="1" fill="hold">
                                          <p:stCondLst>
                                            <p:cond delay="0"/>
                                          </p:stCondLst>
                                        </p:cTn>
                                        <p:tgtEl>
                                          <p:spTgt spid="1143836">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35"/>
                  </p:tgtEl>
                </p:cond>
              </p:nextCondLst>
            </p:seq>
            <p:seq concurrent="1" nextAc="seek">
              <p:cTn id="79" restart="whenNotActive" fill="hold" evtFilter="cancelBubble" nodeType="interactiveSeq">
                <p:stCondLst>
                  <p:cond evt="onClick" delay="0">
                    <p:tgtEl>
                      <p:spTgt spid="1143837"/>
                    </p:tgtEl>
                  </p:cond>
                </p:stCondLst>
                <p:endSync evt="end" delay="0">
                  <p:rtn val="all"/>
                </p:endSync>
                <p:childTnLst>
                  <p:par>
                    <p:cTn id="80" fill="hold" nodeType="clickPar">
                      <p:stCondLst>
                        <p:cond delay="0"/>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143838">
                                            <p:txEl>
                                              <p:pRg st="0" end="0"/>
                                            </p:txEl>
                                          </p:spTgt>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nodeType="clickEffect">
                                  <p:stCondLst>
                                    <p:cond delay="0"/>
                                  </p:stCondLst>
                                  <p:childTnLst>
                                    <p:set>
                                      <p:cBhvr>
                                        <p:cTn id="87" dur="1" fill="hold">
                                          <p:stCondLst>
                                            <p:cond delay="0"/>
                                          </p:stCondLst>
                                        </p:cTn>
                                        <p:tgtEl>
                                          <p:spTgt spid="114383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37"/>
                  </p:tgtEl>
                </p:cond>
              </p:nextCondLst>
            </p:seq>
            <p:seq concurrent="1" nextAc="seek">
              <p:cTn id="88" restart="whenNotActive" fill="hold" evtFilter="cancelBubble" nodeType="interactiveSeq">
                <p:stCondLst>
                  <p:cond evt="onClick" delay="0">
                    <p:tgtEl>
                      <p:spTgt spid="1143839"/>
                    </p:tgtEl>
                  </p:cond>
                </p:stCondLst>
                <p:endSync evt="end" delay="0">
                  <p:rtn val="all"/>
                </p:endSync>
                <p:childTnLst>
                  <p:par>
                    <p:cTn id="89" fill="hold" nodeType="clickPar">
                      <p:stCondLst>
                        <p:cond delay="0"/>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143840">
                                            <p:txEl>
                                              <p:pRg st="0" end="0"/>
                                            </p:txEl>
                                          </p:spTgt>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xit" presetSubtype="0" fill="hold" nodeType="clickEffect">
                                  <p:stCondLst>
                                    <p:cond delay="0"/>
                                  </p:stCondLst>
                                  <p:childTnLst>
                                    <p:set>
                                      <p:cBhvr>
                                        <p:cTn id="96" dur="1" fill="hold">
                                          <p:stCondLst>
                                            <p:cond delay="0"/>
                                          </p:stCondLst>
                                        </p:cTn>
                                        <p:tgtEl>
                                          <p:spTgt spid="114384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39"/>
                  </p:tgtEl>
                </p:cond>
              </p:nextCondLst>
            </p:seq>
            <p:seq concurrent="1" nextAc="seek">
              <p:cTn id="97" restart="whenNotActive" fill="hold" evtFilter="cancelBubble" nodeType="interactiveSeq">
                <p:stCondLst>
                  <p:cond evt="onClick" delay="0">
                    <p:tgtEl>
                      <p:spTgt spid="1143841"/>
                    </p:tgtEl>
                  </p:cond>
                </p:stCondLst>
                <p:endSync evt="end" delay="0">
                  <p:rtn val="all"/>
                </p:endSync>
                <p:childTnLst>
                  <p:par>
                    <p:cTn id="98" fill="hold" nodeType="clickPar">
                      <p:stCondLst>
                        <p:cond delay="0"/>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1143842">
                                            <p:txEl>
                                              <p:pRg st="0" end="0"/>
                                            </p:txEl>
                                          </p:spTgt>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xit" presetSubtype="0" fill="hold" nodeType="clickEffect">
                                  <p:stCondLst>
                                    <p:cond delay="0"/>
                                  </p:stCondLst>
                                  <p:childTnLst>
                                    <p:set>
                                      <p:cBhvr>
                                        <p:cTn id="105" dur="1" fill="hold">
                                          <p:stCondLst>
                                            <p:cond delay="0"/>
                                          </p:stCondLst>
                                        </p:cTn>
                                        <p:tgtEl>
                                          <p:spTgt spid="1143842">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41"/>
                  </p:tgtEl>
                </p:cond>
              </p:nextCondLst>
            </p:seq>
            <p:seq concurrent="1" nextAc="seek">
              <p:cTn id="106" restart="whenNotActive" fill="hold" evtFilter="cancelBubble" nodeType="interactiveSeq">
                <p:stCondLst>
                  <p:cond evt="onClick" delay="0">
                    <p:tgtEl>
                      <p:spTgt spid="1143843"/>
                    </p:tgtEl>
                  </p:cond>
                </p:stCondLst>
                <p:endSync evt="end" delay="0">
                  <p:rtn val="all"/>
                </p:endSync>
                <p:childTnLst>
                  <p:par>
                    <p:cTn id="107" fill="hold" nodeType="clickPar">
                      <p:stCondLst>
                        <p:cond delay="0"/>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1143844">
                                            <p:txEl>
                                              <p:pRg st="0" end="0"/>
                                            </p:txEl>
                                          </p:spTgt>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1143844">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384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62" name="Rectangle 6"/>
          <p:cNvSpPr>
            <a:spLocks noGrp="1" noChangeAspect="1"/>
          </p:cNvSpPr>
          <p:nvPr>
            <p:ph type="body" sz="half" idx="1"/>
          </p:nvPr>
        </p:nvSpPr>
        <p:spPr>
          <a:xfrm>
            <a:off x="250825" y="1341438"/>
            <a:ext cx="3529013" cy="503237"/>
          </a:xfrm>
          <a:noFill/>
        </p:spPr>
        <p:txBody>
          <a:bodyPr>
            <a:normAutofit lnSpcReduction="10000"/>
          </a:bodyPr>
          <a:lstStyle/>
          <a:p>
            <a:pPr marL="533400" indent="-533400" eaLnBrk="1" hangingPunct="1">
              <a:lnSpc>
                <a:spcPct val="120000"/>
              </a:lnSpc>
              <a:buFont typeface="Arial" pitchFamily="34" charset="0"/>
              <a:buNone/>
            </a:pPr>
            <a:r>
              <a:rPr lang="en-US" altLang="zh-CN" sz="2300" b="0" smtClean="0">
                <a:latin typeface="黑体" pitchFamily="49" charset="-122"/>
                <a:ea typeface="黑体" pitchFamily="49" charset="-122"/>
              </a:rPr>
              <a:t>11.</a:t>
            </a:r>
            <a:r>
              <a:rPr lang="zh-CN" altLang="en-US" sz="2300" b="0" smtClean="0">
                <a:latin typeface="黑体" pitchFamily="49" charset="-122"/>
                <a:ea typeface="黑体" pitchFamily="49" charset="-122"/>
              </a:rPr>
              <a:t>访问帐户资金</a:t>
            </a:r>
          </a:p>
        </p:txBody>
      </p:sp>
      <p:sp>
        <p:nvSpPr>
          <p:cNvPr id="1145863" name="Rectangle 7"/>
          <p:cNvSpPr>
            <a:spLocks noGrp="1" noChangeAspect="1"/>
          </p:cNvSpPr>
          <p:nvPr>
            <p:ph type="body" sz="half" idx="2"/>
          </p:nvPr>
        </p:nvSpPr>
        <p:spPr>
          <a:xfrm>
            <a:off x="3203575" y="1341438"/>
            <a:ext cx="5472113" cy="431800"/>
          </a:xfrm>
          <a:noFill/>
        </p:spPr>
        <p:txBody>
          <a:bodyPr/>
          <a:lstStyle/>
          <a:p>
            <a:pPr marL="533400" indent="-533400" eaLnBrk="1" hangingPunct="1">
              <a:lnSpc>
                <a:spcPct val="85000"/>
              </a:lnSpc>
              <a:spcBef>
                <a:spcPct val="10000"/>
              </a:spcBef>
              <a:buClr>
                <a:schemeClr val="accent2"/>
              </a:buClr>
              <a:buFont typeface="Arial" pitchFamily="34" charset="0"/>
              <a:buNone/>
            </a:pPr>
            <a:r>
              <a:rPr lang="en-US" altLang="zh-CN" sz="2400" b="0" smtClean="0"/>
              <a:t>11. access funds in sb.’s current account</a:t>
            </a:r>
          </a:p>
        </p:txBody>
      </p:sp>
      <p:sp>
        <p:nvSpPr>
          <p:cNvPr id="1145875" name="Rectangle 19"/>
          <p:cNvSpPr>
            <a:spLocks noChangeAspect="1"/>
          </p:cNvSpPr>
          <p:nvPr/>
        </p:nvSpPr>
        <p:spPr bwMode="auto">
          <a:xfrm>
            <a:off x="250825" y="1917700"/>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12.</a:t>
            </a:r>
            <a:r>
              <a:rPr kumimoji="0" lang="zh-CN" altLang="en-US" sz="2300">
                <a:solidFill>
                  <a:schemeClr val="tx1"/>
                </a:solidFill>
                <a:latin typeface="黑体" pitchFamily="49" charset="-122"/>
                <a:ea typeface="黑体" pitchFamily="49" charset="-122"/>
              </a:rPr>
              <a:t>欠债</a:t>
            </a:r>
          </a:p>
        </p:txBody>
      </p:sp>
      <p:sp>
        <p:nvSpPr>
          <p:cNvPr id="1145876" name="Rectangle 20"/>
          <p:cNvSpPr>
            <a:spLocks noChangeAspect="1"/>
          </p:cNvSpPr>
          <p:nvPr/>
        </p:nvSpPr>
        <p:spPr bwMode="auto">
          <a:xfrm>
            <a:off x="3194050" y="1989138"/>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12. go into the red</a:t>
            </a:r>
          </a:p>
        </p:txBody>
      </p:sp>
      <p:sp>
        <p:nvSpPr>
          <p:cNvPr id="1145877" name="Rectangle 21"/>
          <p:cNvSpPr>
            <a:spLocks noChangeAspect="1"/>
          </p:cNvSpPr>
          <p:nvPr/>
        </p:nvSpPr>
        <p:spPr bwMode="auto">
          <a:xfrm>
            <a:off x="250825" y="2420938"/>
            <a:ext cx="28082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13.</a:t>
            </a:r>
            <a:r>
              <a:rPr kumimoji="0" lang="zh-CN" altLang="en-US" sz="2300">
                <a:solidFill>
                  <a:schemeClr val="tx1"/>
                </a:solidFill>
                <a:latin typeface="黑体" pitchFamily="49" charset="-122"/>
                <a:ea typeface="黑体" pitchFamily="49" charset="-122"/>
              </a:rPr>
              <a:t>超支</a:t>
            </a:r>
          </a:p>
        </p:txBody>
      </p:sp>
      <p:sp>
        <p:nvSpPr>
          <p:cNvPr id="1145878" name="Rectangle 22"/>
          <p:cNvSpPr>
            <a:spLocks noChangeAspect="1"/>
          </p:cNvSpPr>
          <p:nvPr/>
        </p:nvSpPr>
        <p:spPr bwMode="auto">
          <a:xfrm>
            <a:off x="3194050" y="2420938"/>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13. go over the limit</a:t>
            </a:r>
            <a:endParaRPr kumimoji="0" lang="en-US" altLang="zh-CN" sz="2400" b="1">
              <a:solidFill>
                <a:schemeClr val="tx1"/>
              </a:solidFill>
              <a:latin typeface="Century Gothic" pitchFamily="34" charset="0"/>
            </a:endParaRPr>
          </a:p>
        </p:txBody>
      </p:sp>
      <p:sp>
        <p:nvSpPr>
          <p:cNvPr id="1145879" name="Rectangle 23"/>
          <p:cNvSpPr>
            <a:spLocks noChangeAspect="1"/>
          </p:cNvSpPr>
          <p:nvPr/>
        </p:nvSpPr>
        <p:spPr bwMode="auto">
          <a:xfrm>
            <a:off x="250825" y="28527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14.</a:t>
            </a:r>
            <a:r>
              <a:rPr kumimoji="0" lang="zh-CN" altLang="en-US" sz="2300">
                <a:solidFill>
                  <a:schemeClr val="tx1"/>
                </a:solidFill>
                <a:latin typeface="黑体" pitchFamily="49" charset="-122"/>
                <a:ea typeface="黑体" pitchFamily="49" charset="-122"/>
              </a:rPr>
              <a:t>事情越来越糟</a:t>
            </a:r>
          </a:p>
        </p:txBody>
      </p:sp>
      <p:sp>
        <p:nvSpPr>
          <p:cNvPr id="1145880" name="Rectangle 24"/>
          <p:cNvSpPr>
            <a:spLocks noChangeAspect="1"/>
          </p:cNvSpPr>
          <p:nvPr/>
        </p:nvSpPr>
        <p:spPr bwMode="auto">
          <a:xfrm>
            <a:off x="3194050" y="29257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14. Things go from bad to worse. </a:t>
            </a:r>
          </a:p>
        </p:txBody>
      </p:sp>
      <p:sp>
        <p:nvSpPr>
          <p:cNvPr id="1145881" name="Rectangle 25"/>
          <p:cNvSpPr>
            <a:spLocks noChangeAspect="1"/>
          </p:cNvSpPr>
          <p:nvPr/>
        </p:nvSpPr>
        <p:spPr bwMode="auto">
          <a:xfrm>
            <a:off x="250825" y="335597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15.</a:t>
            </a:r>
            <a:r>
              <a:rPr kumimoji="0" lang="zh-CN" altLang="en-US" sz="2300">
                <a:solidFill>
                  <a:schemeClr val="tx1"/>
                </a:solidFill>
                <a:latin typeface="黑体" pitchFamily="49" charset="-122"/>
                <a:ea typeface="黑体" pitchFamily="49" charset="-122"/>
              </a:rPr>
              <a:t>消费节制有度</a:t>
            </a:r>
          </a:p>
        </p:txBody>
      </p:sp>
      <p:sp>
        <p:nvSpPr>
          <p:cNvPr id="1145882" name="Rectangle 26"/>
          <p:cNvSpPr>
            <a:spLocks noChangeAspect="1"/>
          </p:cNvSpPr>
          <p:nvPr/>
        </p:nvSpPr>
        <p:spPr bwMode="auto">
          <a:xfrm>
            <a:off x="3194050" y="3429000"/>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15. have great restraint with one’s spending</a:t>
            </a:r>
          </a:p>
        </p:txBody>
      </p:sp>
      <p:sp>
        <p:nvSpPr>
          <p:cNvPr id="1145883" name="Rectangle 27"/>
          <p:cNvSpPr>
            <a:spLocks noChangeAspect="1"/>
          </p:cNvSpPr>
          <p:nvPr/>
        </p:nvSpPr>
        <p:spPr bwMode="auto">
          <a:xfrm>
            <a:off x="250825" y="400367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16.</a:t>
            </a:r>
            <a:r>
              <a:rPr kumimoji="0" lang="zh-CN" altLang="en-US" sz="2300">
                <a:solidFill>
                  <a:schemeClr val="tx1"/>
                </a:solidFill>
                <a:latin typeface="黑体" pitchFamily="49" charset="-122"/>
                <a:ea typeface="黑体" pitchFamily="49" charset="-122"/>
              </a:rPr>
              <a:t>生活节俭</a:t>
            </a:r>
          </a:p>
        </p:txBody>
      </p:sp>
      <p:sp>
        <p:nvSpPr>
          <p:cNvPr id="1145884" name="Rectangle 28"/>
          <p:cNvSpPr>
            <a:spLocks noChangeAspect="1"/>
          </p:cNvSpPr>
          <p:nvPr/>
        </p:nvSpPr>
        <p:spPr bwMode="auto">
          <a:xfrm>
            <a:off x="2843213" y="4076700"/>
            <a:ext cx="6202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16. be economical about one’s lifestyle</a:t>
            </a:r>
          </a:p>
        </p:txBody>
      </p:sp>
      <p:sp>
        <p:nvSpPr>
          <p:cNvPr id="1145885" name="Rectangle 29"/>
          <p:cNvSpPr>
            <a:spLocks noChangeAspect="1"/>
          </p:cNvSpPr>
          <p:nvPr/>
        </p:nvSpPr>
        <p:spPr bwMode="auto">
          <a:xfrm>
            <a:off x="250825" y="451008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17.</a:t>
            </a:r>
            <a:r>
              <a:rPr kumimoji="0" lang="zh-CN" altLang="en-US" sz="2300">
                <a:solidFill>
                  <a:schemeClr val="tx1"/>
                </a:solidFill>
                <a:latin typeface="黑体" pitchFamily="49" charset="-122"/>
                <a:ea typeface="黑体" pitchFamily="49" charset="-122"/>
              </a:rPr>
              <a:t>继续完成大学学业</a:t>
            </a:r>
          </a:p>
        </p:txBody>
      </p:sp>
      <p:sp>
        <p:nvSpPr>
          <p:cNvPr id="1145886" name="Rectangle 30"/>
          <p:cNvSpPr>
            <a:spLocks noChangeAspect="1"/>
          </p:cNvSpPr>
          <p:nvPr/>
        </p:nvSpPr>
        <p:spPr bwMode="auto">
          <a:xfrm>
            <a:off x="3194050" y="4510088"/>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17. have another go at university</a:t>
            </a:r>
          </a:p>
        </p:txBody>
      </p:sp>
      <p:sp>
        <p:nvSpPr>
          <p:cNvPr id="1145887" name="Rectangle 31"/>
          <p:cNvSpPr>
            <a:spLocks noChangeAspect="1"/>
          </p:cNvSpPr>
          <p:nvPr/>
        </p:nvSpPr>
        <p:spPr bwMode="auto">
          <a:xfrm>
            <a:off x="250825" y="50133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18.</a:t>
            </a:r>
            <a:r>
              <a:rPr kumimoji="0" lang="zh-CN" altLang="en-US" sz="2300">
                <a:solidFill>
                  <a:schemeClr val="tx1"/>
                </a:solidFill>
                <a:latin typeface="黑体" pitchFamily="49" charset="-122"/>
                <a:ea typeface="黑体" pitchFamily="49" charset="-122"/>
              </a:rPr>
              <a:t>设下陷阱</a:t>
            </a:r>
          </a:p>
        </p:txBody>
      </p:sp>
      <p:sp>
        <p:nvSpPr>
          <p:cNvPr id="1145888" name="Rectangle 32"/>
          <p:cNvSpPr>
            <a:spLocks noChangeAspect="1"/>
          </p:cNvSpPr>
          <p:nvPr/>
        </p:nvSpPr>
        <p:spPr bwMode="auto">
          <a:xfrm>
            <a:off x="3194050" y="5013325"/>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18. set traps</a:t>
            </a:r>
          </a:p>
        </p:txBody>
      </p:sp>
      <p:sp>
        <p:nvSpPr>
          <p:cNvPr id="1145889" name="Rectangle 33"/>
          <p:cNvSpPr>
            <a:spLocks noChangeAspect="1"/>
          </p:cNvSpPr>
          <p:nvPr/>
        </p:nvSpPr>
        <p:spPr bwMode="auto">
          <a:xfrm>
            <a:off x="250825" y="5518150"/>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19.</a:t>
            </a:r>
            <a:r>
              <a:rPr kumimoji="0" lang="zh-CN" altLang="en-US" sz="2300">
                <a:solidFill>
                  <a:schemeClr val="tx1"/>
                </a:solidFill>
                <a:latin typeface="黑体" pitchFamily="49" charset="-122"/>
                <a:ea typeface="黑体" pitchFamily="49" charset="-122"/>
              </a:rPr>
              <a:t>把</a:t>
            </a:r>
            <a:r>
              <a:rPr kumimoji="0" lang="en-US" altLang="zh-CN" sz="2300">
                <a:solidFill>
                  <a:schemeClr val="tx1"/>
                </a:solidFill>
                <a:latin typeface="Arial" pitchFamily="34" charset="0"/>
                <a:ea typeface="黑体" pitchFamily="49" charset="-122"/>
              </a:rPr>
              <a:t>······</a:t>
            </a:r>
            <a:r>
              <a:rPr kumimoji="0" lang="zh-CN" altLang="en-US" sz="2300">
                <a:solidFill>
                  <a:schemeClr val="tx1"/>
                </a:solidFill>
                <a:latin typeface="黑体" pitchFamily="49" charset="-122"/>
                <a:ea typeface="黑体" pitchFamily="49" charset="-122"/>
              </a:rPr>
              <a:t>排成一排</a:t>
            </a:r>
          </a:p>
        </p:txBody>
      </p:sp>
      <p:sp>
        <p:nvSpPr>
          <p:cNvPr id="1145890" name="Rectangle 34"/>
          <p:cNvSpPr>
            <a:spLocks noChangeAspect="1"/>
          </p:cNvSpPr>
          <p:nvPr/>
        </p:nvSpPr>
        <p:spPr bwMode="auto">
          <a:xfrm>
            <a:off x="3194050" y="5518150"/>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19. lay out sth. in a line</a:t>
            </a:r>
          </a:p>
        </p:txBody>
      </p:sp>
      <p:sp>
        <p:nvSpPr>
          <p:cNvPr id="1145891" name="Rectangle 35"/>
          <p:cNvSpPr>
            <a:spLocks noChangeAspect="1"/>
          </p:cNvSpPr>
          <p:nvPr/>
        </p:nvSpPr>
        <p:spPr bwMode="auto">
          <a:xfrm>
            <a:off x="250825" y="6021388"/>
            <a:ext cx="28813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20.</a:t>
            </a:r>
            <a:r>
              <a:rPr kumimoji="0" lang="zh-CN" altLang="en-US" sz="2300">
                <a:solidFill>
                  <a:schemeClr val="tx1"/>
                </a:solidFill>
                <a:latin typeface="黑体" pitchFamily="49" charset="-122"/>
                <a:ea typeface="黑体" pitchFamily="49" charset="-122"/>
              </a:rPr>
              <a:t>从</a:t>
            </a:r>
            <a:r>
              <a:rPr kumimoji="0" lang="en-US" altLang="zh-CN" sz="2300">
                <a:solidFill>
                  <a:schemeClr val="tx1"/>
                </a:solidFill>
                <a:latin typeface="Arial" pitchFamily="34" charset="0"/>
                <a:ea typeface="黑体" pitchFamily="49" charset="-122"/>
              </a:rPr>
              <a:t>······</a:t>
            </a:r>
            <a:r>
              <a:rPr kumimoji="0" lang="zh-CN" altLang="en-US" sz="2300">
                <a:solidFill>
                  <a:schemeClr val="tx1"/>
                </a:solidFill>
                <a:latin typeface="黑体" pitchFamily="49" charset="-122"/>
                <a:ea typeface="黑体" pitchFamily="49" charset="-122"/>
              </a:rPr>
              <a:t>身上骗钱</a:t>
            </a:r>
          </a:p>
        </p:txBody>
      </p:sp>
      <p:sp>
        <p:nvSpPr>
          <p:cNvPr id="1145892" name="Rectangle 36"/>
          <p:cNvSpPr>
            <a:spLocks noChangeAspect="1"/>
          </p:cNvSpPr>
          <p:nvPr/>
        </p:nvSpPr>
        <p:spPr bwMode="auto">
          <a:xfrm>
            <a:off x="3194050" y="6022975"/>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20. tempt money away from</a:t>
            </a:r>
          </a:p>
        </p:txBody>
      </p:sp>
      <p:pic>
        <p:nvPicPr>
          <p:cNvPr id="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Useful </a:t>
            </a:r>
            <a:r>
              <a:rPr lang="en-US" altLang="zh-CN" sz="4800" b="1" dirty="0" smtClean="0">
                <a:solidFill>
                  <a:srgbClr val="DDFFDD"/>
                </a:solidFill>
              </a:rPr>
              <a:t>Expressions</a:t>
            </a:r>
            <a:endParaRPr lang="zh-CN" altLang="en-US" sz="4800" b="1" dirty="0">
              <a:solidFill>
                <a:srgbClr val="DDFFDD"/>
              </a:solidFill>
            </a:endParaRPr>
          </a:p>
        </p:txBody>
      </p:sp>
    </p:spTree>
    <p:extLst>
      <p:ext uri="{BB962C8B-B14F-4D97-AF65-F5344CB8AC3E}">
        <p14:creationId xmlns:p14="http://schemas.microsoft.com/office/powerpoint/2010/main" val="986591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458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587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587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587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588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588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588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588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588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458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1145862"/>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145863">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145863">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62"/>
                  </p:tgtEl>
                </p:cond>
              </p:nextCondLst>
            </p:seq>
            <p:seq concurrent="1" nextAc="seek">
              <p:cTn id="34" restart="whenNotActive" fill="hold" evtFilter="cancelBubble" nodeType="interactiveSeq">
                <p:stCondLst>
                  <p:cond evt="onClick" delay="0">
                    <p:tgtEl>
                      <p:spTgt spid="1145875"/>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45876">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nodeType="clickEffect">
                                  <p:stCondLst>
                                    <p:cond delay="0"/>
                                  </p:stCondLst>
                                  <p:childTnLst>
                                    <p:set>
                                      <p:cBhvr>
                                        <p:cTn id="42" dur="1" fill="hold">
                                          <p:stCondLst>
                                            <p:cond delay="0"/>
                                          </p:stCondLst>
                                        </p:cTn>
                                        <p:tgtEl>
                                          <p:spTgt spid="1145876">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75"/>
                  </p:tgtEl>
                </p:cond>
              </p:nextCondLst>
            </p:seq>
            <p:seq concurrent="1" nextAc="seek">
              <p:cTn id="43" restart="whenNotActive" fill="hold" evtFilter="cancelBubble" nodeType="interactiveSeq">
                <p:stCondLst>
                  <p:cond evt="onClick" delay="0">
                    <p:tgtEl>
                      <p:spTgt spid="1145877"/>
                    </p:tgtEl>
                  </p:cond>
                </p:stCondLst>
                <p:endSync evt="end" delay="0">
                  <p:rtn val="all"/>
                </p:endSync>
                <p:childTnLst>
                  <p:par>
                    <p:cTn id="44" fill="hold" nodeType="clickPar">
                      <p:stCondLst>
                        <p:cond delay="0"/>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1145878">
                                            <p:txEl>
                                              <p:pRg st="0" end="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114587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77"/>
                  </p:tgtEl>
                </p:cond>
              </p:nextCondLst>
            </p:seq>
            <p:seq concurrent="1" nextAc="seek">
              <p:cTn id="52" restart="whenNotActive" fill="hold" evtFilter="cancelBubble" nodeType="interactiveSeq">
                <p:stCondLst>
                  <p:cond evt="onClick" delay="0">
                    <p:tgtEl>
                      <p:spTgt spid="1145879"/>
                    </p:tgtEl>
                  </p:cond>
                </p:stCondLst>
                <p:endSync evt="end" delay="0">
                  <p:rtn val="all"/>
                </p:endSync>
                <p:childTnLst>
                  <p:par>
                    <p:cTn id="53" fill="hold" nodeType="clickPar">
                      <p:stCondLst>
                        <p:cond delay="0"/>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145880">
                                            <p:txEl>
                                              <p:pRg st="0" end="0"/>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nodeType="clickEffect">
                                  <p:stCondLst>
                                    <p:cond delay="0"/>
                                  </p:stCondLst>
                                  <p:childTnLst>
                                    <p:set>
                                      <p:cBhvr>
                                        <p:cTn id="60" dur="1" fill="hold">
                                          <p:stCondLst>
                                            <p:cond delay="0"/>
                                          </p:stCondLst>
                                        </p:cTn>
                                        <p:tgtEl>
                                          <p:spTgt spid="114588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79"/>
                  </p:tgtEl>
                </p:cond>
              </p:nextCondLst>
            </p:seq>
            <p:seq concurrent="1" nextAc="seek">
              <p:cTn id="61" restart="whenNotActive" fill="hold" evtFilter="cancelBubble" nodeType="interactiveSeq">
                <p:stCondLst>
                  <p:cond evt="onClick" delay="0">
                    <p:tgtEl>
                      <p:spTgt spid="1145881"/>
                    </p:tgtEl>
                  </p:cond>
                </p:stCondLst>
                <p:endSync evt="end" delay="0">
                  <p:rtn val="all"/>
                </p:endSync>
                <p:childTnLst>
                  <p:par>
                    <p:cTn id="62" fill="hold" nodeType="clickPar">
                      <p:stCondLst>
                        <p:cond delay="0"/>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0"/>
                                          </p:stCondLst>
                                        </p:cTn>
                                        <p:tgtEl>
                                          <p:spTgt spid="1145882">
                                            <p:txEl>
                                              <p:pRg st="0" end="0"/>
                                            </p:txEl>
                                          </p:spTgt>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xit" presetSubtype="0" fill="hold" nodeType="clickEffect">
                                  <p:stCondLst>
                                    <p:cond delay="0"/>
                                  </p:stCondLst>
                                  <p:childTnLst>
                                    <p:set>
                                      <p:cBhvr>
                                        <p:cTn id="69" dur="1" fill="hold">
                                          <p:stCondLst>
                                            <p:cond delay="0"/>
                                          </p:stCondLst>
                                        </p:cTn>
                                        <p:tgtEl>
                                          <p:spTgt spid="1145882">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81"/>
                  </p:tgtEl>
                </p:cond>
              </p:nextCondLst>
            </p:seq>
            <p:seq concurrent="1" nextAc="seek">
              <p:cTn id="70" restart="whenNotActive" fill="hold" evtFilter="cancelBubble" nodeType="interactiveSeq">
                <p:stCondLst>
                  <p:cond evt="onClick" delay="0">
                    <p:tgtEl>
                      <p:spTgt spid="1145883"/>
                    </p:tgtEl>
                  </p:cond>
                </p:stCondLst>
                <p:endSync evt="end" delay="0">
                  <p:rtn val="all"/>
                </p:endSync>
                <p:childTnLst>
                  <p:par>
                    <p:cTn id="71" fill="hold" nodeType="clickPar">
                      <p:stCondLst>
                        <p:cond delay="0"/>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145884">
                                            <p:txEl>
                                              <p:pRg st="0" end="0"/>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nodeType="clickEffect">
                                  <p:stCondLst>
                                    <p:cond delay="0"/>
                                  </p:stCondLst>
                                  <p:childTnLst>
                                    <p:set>
                                      <p:cBhvr>
                                        <p:cTn id="78" dur="1" fill="hold">
                                          <p:stCondLst>
                                            <p:cond delay="0"/>
                                          </p:stCondLst>
                                        </p:cTn>
                                        <p:tgtEl>
                                          <p:spTgt spid="1145884">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83"/>
                  </p:tgtEl>
                </p:cond>
              </p:nextCondLst>
            </p:seq>
            <p:seq concurrent="1" nextAc="seek">
              <p:cTn id="79" restart="whenNotActive" fill="hold" evtFilter="cancelBubble" nodeType="interactiveSeq">
                <p:stCondLst>
                  <p:cond evt="onClick" delay="0">
                    <p:tgtEl>
                      <p:spTgt spid="1145885"/>
                    </p:tgtEl>
                  </p:cond>
                </p:stCondLst>
                <p:endSync evt="end" delay="0">
                  <p:rtn val="all"/>
                </p:endSync>
                <p:childTnLst>
                  <p:par>
                    <p:cTn id="80" fill="hold" nodeType="clickPar">
                      <p:stCondLst>
                        <p:cond delay="0"/>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145886">
                                            <p:txEl>
                                              <p:pRg st="0" end="0"/>
                                            </p:txEl>
                                          </p:spTgt>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xit" presetSubtype="0" fill="hold" nodeType="clickEffect">
                                  <p:stCondLst>
                                    <p:cond delay="0"/>
                                  </p:stCondLst>
                                  <p:childTnLst>
                                    <p:set>
                                      <p:cBhvr>
                                        <p:cTn id="87" dur="1" fill="hold">
                                          <p:stCondLst>
                                            <p:cond delay="0"/>
                                          </p:stCondLst>
                                        </p:cTn>
                                        <p:tgtEl>
                                          <p:spTgt spid="1145886">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85"/>
                  </p:tgtEl>
                </p:cond>
              </p:nextCondLst>
            </p:seq>
            <p:seq concurrent="1" nextAc="seek">
              <p:cTn id="88" restart="whenNotActive" fill="hold" evtFilter="cancelBubble" nodeType="interactiveSeq">
                <p:stCondLst>
                  <p:cond evt="onClick" delay="0">
                    <p:tgtEl>
                      <p:spTgt spid="1145887"/>
                    </p:tgtEl>
                  </p:cond>
                </p:stCondLst>
                <p:endSync evt="end" delay="0">
                  <p:rtn val="all"/>
                </p:endSync>
                <p:childTnLst>
                  <p:par>
                    <p:cTn id="89" fill="hold" nodeType="clickPar">
                      <p:stCondLst>
                        <p:cond delay="0"/>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145888">
                                            <p:txEl>
                                              <p:pRg st="0" end="0"/>
                                            </p:txEl>
                                          </p:spTgt>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xit" presetSubtype="0" fill="hold" nodeType="clickEffect">
                                  <p:stCondLst>
                                    <p:cond delay="0"/>
                                  </p:stCondLst>
                                  <p:childTnLst>
                                    <p:set>
                                      <p:cBhvr>
                                        <p:cTn id="96" dur="1" fill="hold">
                                          <p:stCondLst>
                                            <p:cond delay="0"/>
                                          </p:stCondLst>
                                        </p:cTn>
                                        <p:tgtEl>
                                          <p:spTgt spid="114588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87"/>
                  </p:tgtEl>
                </p:cond>
              </p:nextCondLst>
            </p:seq>
            <p:seq concurrent="1" nextAc="seek">
              <p:cTn id="97" restart="whenNotActive" fill="hold" evtFilter="cancelBubble" nodeType="interactiveSeq">
                <p:stCondLst>
                  <p:cond evt="onClick" delay="0">
                    <p:tgtEl>
                      <p:spTgt spid="1145889"/>
                    </p:tgtEl>
                  </p:cond>
                </p:stCondLst>
                <p:endSync evt="end" delay="0">
                  <p:rtn val="all"/>
                </p:endSync>
                <p:childTnLst>
                  <p:par>
                    <p:cTn id="98" fill="hold" nodeType="clickPar">
                      <p:stCondLst>
                        <p:cond delay="0"/>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1145890">
                                            <p:txEl>
                                              <p:pRg st="0" end="0"/>
                                            </p:txEl>
                                          </p:spTgt>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xit" presetSubtype="0" fill="hold" nodeType="clickEffect">
                                  <p:stCondLst>
                                    <p:cond delay="0"/>
                                  </p:stCondLst>
                                  <p:childTnLst>
                                    <p:set>
                                      <p:cBhvr>
                                        <p:cTn id="105" dur="1" fill="hold">
                                          <p:stCondLst>
                                            <p:cond delay="0"/>
                                          </p:stCondLst>
                                        </p:cTn>
                                        <p:tgtEl>
                                          <p:spTgt spid="114589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89"/>
                  </p:tgtEl>
                </p:cond>
              </p:nextCondLst>
            </p:seq>
            <p:seq concurrent="1" nextAc="seek">
              <p:cTn id="106" restart="whenNotActive" fill="hold" evtFilter="cancelBubble" nodeType="interactiveSeq">
                <p:stCondLst>
                  <p:cond evt="onClick" delay="0">
                    <p:tgtEl>
                      <p:spTgt spid="1145891"/>
                    </p:tgtEl>
                  </p:cond>
                </p:stCondLst>
                <p:endSync evt="end" delay="0">
                  <p:rtn val="all"/>
                </p:endSync>
                <p:childTnLst>
                  <p:par>
                    <p:cTn id="107" fill="hold" nodeType="clickPar">
                      <p:stCondLst>
                        <p:cond delay="0"/>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1145892">
                                            <p:txEl>
                                              <p:pRg st="0" end="0"/>
                                            </p:txEl>
                                          </p:spTgt>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1145892">
                                            <p:txEl>
                                              <p:pRg st="0" end="0"/>
                                            </p:txEl>
                                          </p:spTgt>
                                        </p:tgtEl>
                                        <p:attrNameLst>
                                          <p:attrName>style.visibility</p:attrName>
                                        </p:attrNameLst>
                                      </p:cBhvr>
                                      <p:to>
                                        <p:strVal val="hidden"/>
                                      </p:to>
                                    </p:set>
                                  </p:childTnLst>
                                </p:cTn>
                              </p:par>
                            </p:childTnLst>
                          </p:cTn>
                        </p:par>
                      </p:childTnLst>
                    </p:cTn>
                  </p:par>
                </p:childTnLst>
              </p:cTn>
              <p:nextCondLst>
                <p:cond evt="onClick" delay="0">
                  <p:tgtEl>
                    <p:spTgt spid="1145891"/>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4" name="Rectangle 14"/>
          <p:cNvSpPr>
            <a:spLocks noChangeArrowheads="1"/>
          </p:cNvSpPr>
          <p:nvPr/>
        </p:nvSpPr>
        <p:spPr bwMode="auto">
          <a:xfrm>
            <a:off x="668770" y="1772816"/>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b="1" dirty="0">
                <a:solidFill>
                  <a:schemeClr val="tx1"/>
                </a:solidFill>
                <a:latin typeface="Century Gothic" pitchFamily="34" charset="0"/>
              </a:rPr>
              <a:t>Read the front and reverse side of a credit card and match numbers with their names.</a:t>
            </a:r>
          </a:p>
        </p:txBody>
      </p:sp>
      <p:pic>
        <p:nvPicPr>
          <p:cNvPr id="83975" name="Picture 18" descr="U1014P31T32D13966F1538DT200410181644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996952"/>
            <a:ext cx="7200900" cy="331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Reading </a:t>
            </a:r>
            <a:r>
              <a:rPr lang="en-US" altLang="zh-CN" sz="4800" b="1" dirty="0" smtClean="0">
                <a:solidFill>
                  <a:srgbClr val="DDFFDD"/>
                </a:solidFill>
              </a:rPr>
              <a:t>Credit Cards</a:t>
            </a:r>
            <a:endParaRPr lang="zh-CN" altLang="en-US" sz="4800" b="1" dirty="0">
              <a:solidFill>
                <a:srgbClr val="DDFFDD"/>
              </a:solidFill>
            </a:endParaRPr>
          </a:p>
        </p:txBody>
      </p:sp>
    </p:spTree>
    <p:extLst>
      <p:ext uri="{BB962C8B-B14F-4D97-AF65-F5344CB8AC3E}">
        <p14:creationId xmlns:p14="http://schemas.microsoft.com/office/powerpoint/2010/main" val="3380340250"/>
      </p:ext>
    </p:extLst>
  </p:cSld>
  <p:clrMapOvr>
    <a:masterClrMapping/>
  </p:clrMapOvr>
  <p:transition>
    <p:split orient="vert" dir="in"/>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7" name="Rectangle 5"/>
          <p:cNvSpPr>
            <a:spLocks noGrp="1"/>
          </p:cNvSpPr>
          <p:nvPr>
            <p:ph type="title"/>
          </p:nvPr>
        </p:nvSpPr>
        <p:spPr>
          <a:xfrm>
            <a:off x="1763688" y="1411288"/>
            <a:ext cx="8229600" cy="1143000"/>
          </a:xfrm>
          <a:noFill/>
        </p:spPr>
        <p:txBody>
          <a:bodyPr/>
          <a:lstStyle/>
          <a:p>
            <a:pPr eaLnBrk="1" hangingPunct="1"/>
            <a:r>
              <a:rPr lang="en-US" altLang="zh-CN" dirty="0" smtClean="0">
                <a:solidFill>
                  <a:srgbClr val="C00000"/>
                </a:solidFill>
              </a:rPr>
              <a:t>Reading credit cards</a:t>
            </a:r>
          </a:p>
        </p:txBody>
      </p:sp>
      <p:pic>
        <p:nvPicPr>
          <p:cNvPr id="8499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484313"/>
            <a:ext cx="8135937"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4999" name="Rectangle 15"/>
          <p:cNvSpPr>
            <a:spLocks noChangeArrowheads="1"/>
          </p:cNvSpPr>
          <p:nvPr/>
        </p:nvSpPr>
        <p:spPr bwMode="auto">
          <a:xfrm>
            <a:off x="395288" y="4724400"/>
            <a:ext cx="835342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4310063" algn="l"/>
              </a:tabLst>
              <a:defRPr kumimoji="1" sz="2800">
                <a:solidFill>
                  <a:schemeClr val="hlink"/>
                </a:solidFill>
                <a:latin typeface="Times New Roman" pitchFamily="18" charset="0"/>
                <a:ea typeface="宋体" pitchFamily="2" charset="-122"/>
              </a:defRPr>
            </a:lvl1pPr>
            <a:lvl2pPr marL="742950" indent="-285750" eaLnBrk="0" hangingPunct="0">
              <a:tabLst>
                <a:tab pos="4310063" algn="l"/>
              </a:tabLst>
              <a:defRPr kumimoji="1" sz="2800">
                <a:solidFill>
                  <a:schemeClr val="hlink"/>
                </a:solidFill>
                <a:latin typeface="Times New Roman" pitchFamily="18" charset="0"/>
                <a:ea typeface="宋体" pitchFamily="2" charset="-122"/>
              </a:defRPr>
            </a:lvl2pPr>
            <a:lvl3pPr marL="1143000" indent="-228600" eaLnBrk="0" hangingPunct="0">
              <a:tabLst>
                <a:tab pos="4310063" algn="l"/>
              </a:tabLst>
              <a:defRPr kumimoji="1" sz="2800">
                <a:solidFill>
                  <a:schemeClr val="hlink"/>
                </a:solidFill>
                <a:latin typeface="Times New Roman" pitchFamily="18" charset="0"/>
                <a:ea typeface="宋体" pitchFamily="2" charset="-122"/>
              </a:defRPr>
            </a:lvl3pPr>
            <a:lvl4pPr marL="1600200" indent="-228600" eaLnBrk="0" hangingPunct="0">
              <a:tabLst>
                <a:tab pos="4310063" algn="l"/>
              </a:tabLst>
              <a:defRPr kumimoji="1" sz="2800">
                <a:solidFill>
                  <a:schemeClr val="hlink"/>
                </a:solidFill>
                <a:latin typeface="Times New Roman" pitchFamily="18" charset="0"/>
                <a:ea typeface="宋体" pitchFamily="2" charset="-122"/>
              </a:defRPr>
            </a:lvl4pPr>
            <a:lvl5pPr marL="2057400" indent="-228600" eaLnBrk="0" hangingPunct="0">
              <a:tabLst>
                <a:tab pos="4310063"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9pPr>
          </a:lstStyle>
          <a:p>
            <a:pPr eaLnBrk="1" hangingPunct="1">
              <a:spcBef>
                <a:spcPct val="20000"/>
              </a:spcBef>
            </a:pPr>
            <a:r>
              <a:rPr lang="en-US" altLang="zh-CN" sz="2400" dirty="0">
                <a:solidFill>
                  <a:schemeClr val="tx1"/>
                </a:solidFill>
                <a:latin typeface="Century Gothic" pitchFamily="34" charset="0"/>
              </a:rPr>
              <a:t>a. Card brand logo   	b. Card Holder Name   </a:t>
            </a:r>
            <a:br>
              <a:rPr lang="en-US" altLang="zh-CN" sz="2400" dirty="0">
                <a:solidFill>
                  <a:schemeClr val="tx1"/>
                </a:solidFill>
                <a:latin typeface="Century Gothic" pitchFamily="34" charset="0"/>
              </a:rPr>
            </a:br>
            <a:r>
              <a:rPr lang="en-US" altLang="zh-CN" sz="2400" dirty="0">
                <a:solidFill>
                  <a:schemeClr val="tx1"/>
                </a:solidFill>
                <a:latin typeface="Century Gothic" pitchFamily="34" charset="0"/>
              </a:rPr>
              <a:t>c. Contactless chip	d. Credit card number       </a:t>
            </a:r>
          </a:p>
          <a:p>
            <a:pPr eaLnBrk="1" hangingPunct="1">
              <a:spcBef>
                <a:spcPct val="20000"/>
              </a:spcBef>
            </a:pPr>
            <a:r>
              <a:rPr lang="en-US" altLang="zh-CN" sz="2400" dirty="0">
                <a:solidFill>
                  <a:schemeClr val="tx1"/>
                </a:solidFill>
                <a:latin typeface="Century Gothic" pitchFamily="34" charset="0"/>
              </a:rPr>
              <a:t>e. EMV chip on “smart cards” 	f. Issuing bank logo </a:t>
            </a:r>
          </a:p>
          <a:p>
            <a:pPr eaLnBrk="1" hangingPunct="1">
              <a:spcBef>
                <a:spcPct val="20000"/>
              </a:spcBef>
            </a:pPr>
            <a:r>
              <a:rPr lang="en-US" altLang="zh-CN" sz="2400" dirty="0">
                <a:solidFill>
                  <a:schemeClr val="tx1"/>
                </a:solidFill>
                <a:latin typeface="Century Gothic" pitchFamily="34" charset="0"/>
              </a:rPr>
              <a:t>g. Expiration Date              h. Hologram (</a:t>
            </a:r>
            <a:r>
              <a:rPr lang="zh-CN" altLang="zh-CN" sz="2400" dirty="0">
                <a:solidFill>
                  <a:schemeClr val="tx1"/>
                </a:solidFill>
                <a:latin typeface="Century Gothic" pitchFamily="34" charset="0"/>
              </a:rPr>
              <a:t>Visa</a:t>
            </a:r>
            <a:r>
              <a:rPr lang="zh-CN" altLang="en-US" sz="2400" dirty="0">
                <a:solidFill>
                  <a:schemeClr val="tx1"/>
                </a:solidFill>
                <a:latin typeface="Century Gothic" pitchFamily="34" charset="0"/>
              </a:rPr>
              <a:t>‘</a:t>
            </a:r>
            <a:r>
              <a:rPr lang="zh-CN" altLang="zh-CN" sz="2400" dirty="0">
                <a:solidFill>
                  <a:schemeClr val="tx1"/>
                </a:solidFill>
                <a:latin typeface="Century Gothic" pitchFamily="34" charset="0"/>
              </a:rPr>
              <a:t>s logo </a:t>
            </a:r>
            <a:r>
              <a:rPr lang="en-US" altLang="zh-CN" sz="2400" dirty="0">
                <a:solidFill>
                  <a:schemeClr val="tx1"/>
                </a:solidFill>
                <a:latin typeface="Century Gothic" pitchFamily="34" charset="0"/>
              </a:rPr>
              <a:t>)</a:t>
            </a:r>
          </a:p>
        </p:txBody>
      </p:sp>
      <p:sp>
        <p:nvSpPr>
          <p:cNvPr id="1175568" name="Rectangle 16"/>
          <p:cNvSpPr>
            <a:spLocks noChangeArrowheads="1"/>
          </p:cNvSpPr>
          <p:nvPr/>
        </p:nvSpPr>
        <p:spPr bwMode="auto">
          <a:xfrm>
            <a:off x="179388" y="6815138"/>
            <a:ext cx="8893175" cy="3743325"/>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2400" dirty="0">
                <a:solidFill>
                  <a:schemeClr val="tx1"/>
                </a:solidFill>
                <a:latin typeface="Century Gothic" pitchFamily="34" charset="0"/>
              </a:rPr>
              <a:t>In 1984, most Visa cards around the world began to feature a hologram of a dove on its face, generally under the last four digits of the Visa number. This was implemented as a security feature - true holograms would appear 3-dimensional and the image would change as the card was turned. On most Visa cards, holding the face of the card under an ultraviolet light will reveal the dove picture, as an additional security test. (On newer Visa cards, the UV dove is replaced by a small V over the Visa logo.)</a:t>
            </a:r>
            <a:endParaRPr lang="zh-CN" altLang="en-US" sz="2400" dirty="0">
              <a:solidFill>
                <a:schemeClr val="tx1"/>
              </a:solidFill>
              <a:latin typeface="Century Gothic" pitchFamily="34" charset="0"/>
            </a:endParaRPr>
          </a:p>
        </p:txBody>
      </p:sp>
      <p:sp>
        <p:nvSpPr>
          <p:cNvPr id="1175569" name="Text Box 17"/>
          <p:cNvSpPr txBox="1">
            <a:spLocks noChangeArrowheads="1"/>
          </p:cNvSpPr>
          <p:nvPr/>
        </p:nvSpPr>
        <p:spPr bwMode="auto">
          <a:xfrm>
            <a:off x="2627313" y="1341438"/>
            <a:ext cx="576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f</a:t>
            </a:r>
          </a:p>
        </p:txBody>
      </p:sp>
      <p:sp>
        <p:nvSpPr>
          <p:cNvPr id="1175570" name="Text Box 18"/>
          <p:cNvSpPr txBox="1">
            <a:spLocks noChangeArrowheads="1"/>
          </p:cNvSpPr>
          <p:nvPr/>
        </p:nvSpPr>
        <p:spPr bwMode="auto">
          <a:xfrm>
            <a:off x="2411413" y="2349500"/>
            <a:ext cx="576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e</a:t>
            </a:r>
          </a:p>
        </p:txBody>
      </p:sp>
      <p:sp>
        <p:nvSpPr>
          <p:cNvPr id="1175571" name="Text Box 19"/>
          <p:cNvSpPr txBox="1">
            <a:spLocks noChangeArrowheads="1"/>
          </p:cNvSpPr>
          <p:nvPr/>
        </p:nvSpPr>
        <p:spPr bwMode="auto">
          <a:xfrm>
            <a:off x="6156325" y="2349500"/>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h</a:t>
            </a:r>
          </a:p>
        </p:txBody>
      </p:sp>
      <p:sp>
        <p:nvSpPr>
          <p:cNvPr id="1175572" name="Text Box 20"/>
          <p:cNvSpPr txBox="1">
            <a:spLocks noChangeArrowheads="1"/>
          </p:cNvSpPr>
          <p:nvPr/>
        </p:nvSpPr>
        <p:spPr bwMode="auto">
          <a:xfrm>
            <a:off x="466725" y="2981325"/>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d</a:t>
            </a:r>
          </a:p>
        </p:txBody>
      </p:sp>
      <p:sp>
        <p:nvSpPr>
          <p:cNvPr id="1175573" name="Text Box 21"/>
          <p:cNvSpPr txBox="1">
            <a:spLocks noChangeArrowheads="1"/>
          </p:cNvSpPr>
          <p:nvPr/>
        </p:nvSpPr>
        <p:spPr bwMode="auto">
          <a:xfrm>
            <a:off x="5724525" y="3716338"/>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a</a:t>
            </a:r>
          </a:p>
        </p:txBody>
      </p:sp>
      <p:sp>
        <p:nvSpPr>
          <p:cNvPr id="1175574" name="Text Box 22"/>
          <p:cNvSpPr txBox="1">
            <a:spLocks noChangeArrowheads="1"/>
          </p:cNvSpPr>
          <p:nvPr/>
        </p:nvSpPr>
        <p:spPr bwMode="auto">
          <a:xfrm>
            <a:off x="2339975" y="3644900"/>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g</a:t>
            </a:r>
          </a:p>
        </p:txBody>
      </p:sp>
      <p:sp>
        <p:nvSpPr>
          <p:cNvPr id="1175575" name="Text Box 23"/>
          <p:cNvSpPr txBox="1">
            <a:spLocks noChangeArrowheads="1"/>
          </p:cNvSpPr>
          <p:nvPr/>
        </p:nvSpPr>
        <p:spPr bwMode="auto">
          <a:xfrm>
            <a:off x="4067175" y="3933825"/>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b</a:t>
            </a:r>
          </a:p>
        </p:txBody>
      </p:sp>
      <p:sp>
        <p:nvSpPr>
          <p:cNvPr id="1175576" name="Text Box 24"/>
          <p:cNvSpPr txBox="1">
            <a:spLocks noChangeArrowheads="1"/>
          </p:cNvSpPr>
          <p:nvPr/>
        </p:nvSpPr>
        <p:spPr bwMode="auto">
          <a:xfrm>
            <a:off x="5219700" y="3573463"/>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c</a:t>
            </a:r>
          </a:p>
        </p:txBody>
      </p:sp>
      <p:grpSp>
        <p:nvGrpSpPr>
          <p:cNvPr id="2" name="Group 25"/>
          <p:cNvGrpSpPr>
            <a:grpSpLocks/>
          </p:cNvGrpSpPr>
          <p:nvPr/>
        </p:nvGrpSpPr>
        <p:grpSpPr bwMode="auto">
          <a:xfrm>
            <a:off x="8243888" y="5949950"/>
            <a:ext cx="504825" cy="360363"/>
            <a:chOff x="2789" y="2160"/>
            <a:chExt cx="318" cy="227"/>
          </a:xfrm>
        </p:grpSpPr>
        <p:pic>
          <p:nvPicPr>
            <p:cNvPr id="85018" name="Picture 26"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19" name="Text Box 27"/>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a:solidFill>
                    <a:srgbClr val="009999"/>
                  </a:solidFill>
                  <a:latin typeface="Arial" pitchFamily="34" charset="0"/>
                </a:rPr>
                <a:t>click</a:t>
              </a:r>
            </a:p>
          </p:txBody>
        </p:sp>
      </p:gr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Reading </a:t>
            </a:r>
            <a:r>
              <a:rPr lang="en-US" altLang="zh-CN" sz="4800" b="1" dirty="0" smtClean="0">
                <a:solidFill>
                  <a:srgbClr val="DDFFDD"/>
                </a:solidFill>
              </a:rPr>
              <a:t>Credit Cards</a:t>
            </a:r>
            <a:endParaRPr lang="zh-CN" altLang="en-US" sz="4800" b="1" dirty="0">
              <a:solidFill>
                <a:srgbClr val="DDFFDD"/>
              </a:solidFill>
            </a:endParaRPr>
          </a:p>
        </p:txBody>
      </p:sp>
    </p:spTree>
    <p:extLst>
      <p:ext uri="{BB962C8B-B14F-4D97-AF65-F5344CB8AC3E}">
        <p14:creationId xmlns:p14="http://schemas.microsoft.com/office/powerpoint/2010/main" val="154659711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55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55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55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55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55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55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55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5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2"/>
                    </p:tgtEl>
                  </p:cond>
                </p:stCondLst>
                <p:endSync evt="end" delay="0">
                  <p:rtn val="all"/>
                </p:endSync>
                <p:childTnLst>
                  <p:par>
                    <p:cTn id="40" fill="hold" nodeType="clickPar">
                      <p:stCondLst>
                        <p:cond delay="0"/>
                      </p:stCondLst>
                      <p:childTnLst>
                        <p:par>
                          <p:cTn id="41" fill="hold" nodeType="withGroup">
                            <p:stCondLst>
                              <p:cond delay="0"/>
                            </p:stCondLst>
                            <p:childTnLst>
                              <p:par>
                                <p:cTn id="42" presetID="64" presetClass="path" presetSubtype="0" accel="50000" decel="50000" fill="hold" grpId="0" nodeType="clickEffect">
                                  <p:stCondLst>
                                    <p:cond delay="0"/>
                                  </p:stCondLst>
                                  <p:childTnLst>
                                    <p:animMotion origin="layout" path="M -2.77778E-6 3.17919E-6 L 0.00191 -0.57226 " pathEditMode="relative" rAng="0" ptsTypes="AA">
                                      <p:cBhvr>
                                        <p:cTn id="43" dur="1000" fill="hold"/>
                                        <p:tgtEl>
                                          <p:spTgt spid="1175568"/>
                                        </p:tgtEl>
                                        <p:attrNameLst>
                                          <p:attrName>ppt_x</p:attrName>
                                          <p:attrName>ppt_y</p:attrName>
                                        </p:attrNameLst>
                                      </p:cBhvr>
                                      <p:rCtr x="87" y="-28624"/>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175568"/>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bldLst>
      <p:bldP spid="1175568" grpId="0" animBg="1"/>
      <p:bldP spid="1175568" grpId="1" animBg="1"/>
      <p:bldP spid="1175569" grpId="0"/>
      <p:bldP spid="1175570" grpId="0"/>
      <p:bldP spid="1175571" grpId="0"/>
      <p:bldP spid="1175572" grpId="0"/>
      <p:bldP spid="1175573" grpId="0"/>
      <p:bldP spid="1175574" grpId="0"/>
      <p:bldP spid="1175575" grpId="0"/>
      <p:bldP spid="1175576"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22" name="Rectangle 7"/>
          <p:cNvSpPr>
            <a:spLocks noChangeArrowheads="1"/>
          </p:cNvSpPr>
          <p:nvPr/>
        </p:nvSpPr>
        <p:spPr bwMode="auto">
          <a:xfrm>
            <a:off x="1331913" y="4724400"/>
            <a:ext cx="489743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4310063" algn="l"/>
              </a:tabLst>
              <a:defRPr kumimoji="1" sz="2800">
                <a:solidFill>
                  <a:schemeClr val="hlink"/>
                </a:solidFill>
                <a:latin typeface="Times New Roman" pitchFamily="18" charset="0"/>
                <a:ea typeface="宋体" pitchFamily="2" charset="-122"/>
              </a:defRPr>
            </a:lvl1pPr>
            <a:lvl2pPr marL="742950" indent="-285750" eaLnBrk="0" hangingPunct="0">
              <a:tabLst>
                <a:tab pos="4310063" algn="l"/>
              </a:tabLst>
              <a:defRPr kumimoji="1" sz="2800">
                <a:solidFill>
                  <a:schemeClr val="hlink"/>
                </a:solidFill>
                <a:latin typeface="Times New Roman" pitchFamily="18" charset="0"/>
                <a:ea typeface="宋体" pitchFamily="2" charset="-122"/>
              </a:defRPr>
            </a:lvl2pPr>
            <a:lvl3pPr marL="1143000" indent="-228600" eaLnBrk="0" hangingPunct="0">
              <a:tabLst>
                <a:tab pos="4310063" algn="l"/>
              </a:tabLst>
              <a:defRPr kumimoji="1" sz="2800">
                <a:solidFill>
                  <a:schemeClr val="hlink"/>
                </a:solidFill>
                <a:latin typeface="Times New Roman" pitchFamily="18" charset="0"/>
                <a:ea typeface="宋体" pitchFamily="2" charset="-122"/>
              </a:defRPr>
            </a:lvl3pPr>
            <a:lvl4pPr marL="1600200" indent="-228600" eaLnBrk="0" hangingPunct="0">
              <a:tabLst>
                <a:tab pos="4310063" algn="l"/>
              </a:tabLst>
              <a:defRPr kumimoji="1" sz="2800">
                <a:solidFill>
                  <a:schemeClr val="hlink"/>
                </a:solidFill>
                <a:latin typeface="Times New Roman" pitchFamily="18" charset="0"/>
                <a:ea typeface="宋体" pitchFamily="2" charset="-122"/>
              </a:defRPr>
            </a:lvl4pPr>
            <a:lvl5pPr marL="2057400" indent="-228600" eaLnBrk="0" hangingPunct="0">
              <a:tabLst>
                <a:tab pos="4310063"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310063" algn="l"/>
              </a:tabLst>
              <a:defRPr kumimoji="1" sz="2800">
                <a:solidFill>
                  <a:schemeClr val="hlink"/>
                </a:solidFill>
                <a:latin typeface="Times New Roman" pitchFamily="18" charset="0"/>
                <a:ea typeface="宋体" pitchFamily="2" charset="-122"/>
              </a:defRPr>
            </a:lvl9pPr>
          </a:lstStyle>
          <a:p>
            <a:pPr eaLnBrk="1" hangingPunct="1">
              <a:spcBef>
                <a:spcPct val="20000"/>
              </a:spcBef>
              <a:buFontTx/>
              <a:buAutoNum type="alphaLcPeriod"/>
            </a:pPr>
            <a:r>
              <a:rPr lang="en-US" altLang="zh-CN" sz="2400" dirty="0">
                <a:solidFill>
                  <a:schemeClr val="tx1"/>
                </a:solidFill>
                <a:latin typeface="Century Gothic" pitchFamily="34" charset="0"/>
              </a:rPr>
              <a:t>Card Security Code	</a:t>
            </a:r>
          </a:p>
          <a:p>
            <a:pPr eaLnBrk="1" hangingPunct="1">
              <a:spcBef>
                <a:spcPct val="20000"/>
              </a:spcBef>
              <a:buFontTx/>
              <a:buAutoNum type="alphaLcPeriod"/>
            </a:pPr>
            <a:r>
              <a:rPr lang="en-US" altLang="zh-CN" sz="2400" dirty="0">
                <a:solidFill>
                  <a:schemeClr val="tx1"/>
                </a:solidFill>
                <a:latin typeface="Century Gothic" pitchFamily="34" charset="0"/>
              </a:rPr>
              <a:t>Magnetic Stripe </a:t>
            </a:r>
          </a:p>
          <a:p>
            <a:pPr eaLnBrk="1" hangingPunct="1">
              <a:spcBef>
                <a:spcPct val="20000"/>
              </a:spcBef>
              <a:buFontTx/>
              <a:buAutoNum type="alphaLcPeriod"/>
            </a:pPr>
            <a:r>
              <a:rPr lang="en-US" altLang="zh-CN" sz="2400" dirty="0">
                <a:solidFill>
                  <a:schemeClr val="tx1"/>
                </a:solidFill>
                <a:latin typeface="Century Gothic" pitchFamily="34" charset="0"/>
              </a:rPr>
              <a:t>Signature Strip 	</a:t>
            </a:r>
          </a:p>
        </p:txBody>
      </p:sp>
      <p:pic>
        <p:nvPicPr>
          <p:cNvPr id="8602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484313"/>
            <a:ext cx="55451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89918" name="Text Box 30"/>
          <p:cNvSpPr txBox="1">
            <a:spLocks noChangeArrowheads="1"/>
          </p:cNvSpPr>
          <p:nvPr/>
        </p:nvSpPr>
        <p:spPr bwMode="auto">
          <a:xfrm>
            <a:off x="6227763" y="2133600"/>
            <a:ext cx="5762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b</a:t>
            </a:r>
          </a:p>
        </p:txBody>
      </p:sp>
      <p:sp>
        <p:nvSpPr>
          <p:cNvPr id="1189919" name="Text Box 31"/>
          <p:cNvSpPr txBox="1">
            <a:spLocks noChangeArrowheads="1"/>
          </p:cNvSpPr>
          <p:nvPr/>
        </p:nvSpPr>
        <p:spPr bwMode="auto">
          <a:xfrm>
            <a:off x="1403350" y="3068638"/>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c</a:t>
            </a:r>
          </a:p>
        </p:txBody>
      </p:sp>
      <p:sp>
        <p:nvSpPr>
          <p:cNvPr id="1189920" name="Text Box 32"/>
          <p:cNvSpPr txBox="1">
            <a:spLocks noChangeArrowheads="1"/>
          </p:cNvSpPr>
          <p:nvPr/>
        </p:nvSpPr>
        <p:spPr bwMode="auto">
          <a:xfrm>
            <a:off x="5076825" y="2492375"/>
            <a:ext cx="576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lang="en-US" altLang="zh-CN" sz="3600" b="1">
                <a:solidFill>
                  <a:srgbClr val="C00000"/>
                </a:solidFill>
                <a:latin typeface="Century Gothic" pitchFamily="34" charset="0"/>
              </a:rPr>
              <a:t>a</a:t>
            </a:r>
          </a:p>
        </p:txBody>
      </p:sp>
      <p:pic>
        <p:nvPicPr>
          <p:cNvPr id="1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Reading </a:t>
            </a:r>
            <a:r>
              <a:rPr lang="en-US" altLang="zh-CN" sz="4800" b="1" dirty="0" smtClean="0">
                <a:solidFill>
                  <a:srgbClr val="DDFFDD"/>
                </a:solidFill>
              </a:rPr>
              <a:t>Credit Cards</a:t>
            </a:r>
            <a:endParaRPr lang="zh-CN" altLang="en-US" sz="4800" b="1" dirty="0">
              <a:solidFill>
                <a:srgbClr val="DDFFDD"/>
              </a:solidFill>
            </a:endParaRPr>
          </a:p>
        </p:txBody>
      </p:sp>
      <p:pic>
        <p:nvPicPr>
          <p:cNvPr id="2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682976"/>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99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9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9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9918" grpId="0"/>
      <p:bldP spid="1189919" grpId="0"/>
      <p:bldP spid="11899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65" y="116378"/>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85798" name="Rectangle 6"/>
          <p:cNvSpPr>
            <a:spLocks noGrp="1" noChangeAspect="1"/>
          </p:cNvSpPr>
          <p:nvPr>
            <p:ph type="body" sz="half" idx="1"/>
          </p:nvPr>
        </p:nvSpPr>
        <p:spPr>
          <a:xfrm>
            <a:off x="682625" y="1268413"/>
            <a:ext cx="3529013" cy="503237"/>
          </a:xfrm>
          <a:noFill/>
        </p:spPr>
        <p:txBody>
          <a:bodyPr>
            <a:normAutofit lnSpcReduction="10000"/>
          </a:bodyPr>
          <a:lstStyle/>
          <a:p>
            <a:pPr marL="533400" indent="-533400" eaLnBrk="1" hangingPunct="1">
              <a:lnSpc>
                <a:spcPct val="120000"/>
              </a:lnSpc>
              <a:buFont typeface="Arial" pitchFamily="34" charset="0"/>
              <a:buNone/>
            </a:pPr>
            <a:r>
              <a:rPr lang="en-US" altLang="zh-CN" sz="2300" b="0" dirty="0" smtClean="0">
                <a:latin typeface="黑体" pitchFamily="49" charset="-122"/>
                <a:ea typeface="黑体" pitchFamily="49" charset="-122"/>
              </a:rPr>
              <a:t>1.</a:t>
            </a:r>
            <a:r>
              <a:rPr lang="zh-CN" altLang="en-US" sz="2300" b="0" dirty="0" smtClean="0">
                <a:latin typeface="黑体" pitchFamily="49" charset="-122"/>
                <a:ea typeface="黑体" pitchFamily="49" charset="-122"/>
              </a:rPr>
              <a:t>发卡银行</a:t>
            </a:r>
          </a:p>
        </p:txBody>
      </p:sp>
      <p:sp>
        <p:nvSpPr>
          <p:cNvPr id="1185799" name="Rectangle 7"/>
          <p:cNvSpPr>
            <a:spLocks noGrp="1" noChangeAspect="1"/>
          </p:cNvSpPr>
          <p:nvPr>
            <p:ph type="body" sz="half" idx="2"/>
          </p:nvPr>
        </p:nvSpPr>
        <p:spPr>
          <a:xfrm>
            <a:off x="3995738" y="1339850"/>
            <a:ext cx="5400675" cy="431800"/>
          </a:xfrm>
          <a:noFill/>
        </p:spPr>
        <p:txBody>
          <a:bodyPr>
            <a:noAutofit/>
          </a:bodyPr>
          <a:lstStyle/>
          <a:p>
            <a:pPr marL="533400" indent="-533400" eaLnBrk="1" hangingPunct="1">
              <a:lnSpc>
                <a:spcPct val="105000"/>
              </a:lnSpc>
              <a:spcBef>
                <a:spcPct val="10000"/>
              </a:spcBef>
              <a:buClr>
                <a:schemeClr val="accent2"/>
              </a:buClr>
              <a:buFont typeface="Arial" pitchFamily="34" charset="0"/>
              <a:buNone/>
            </a:pPr>
            <a:r>
              <a:rPr lang="en-US" altLang="zh-CN" sz="2400" b="0" dirty="0" smtClean="0">
                <a:latin typeface="Century Gothic" panose="020B0502020202020204" pitchFamily="34" charset="0"/>
              </a:rPr>
              <a:t>1. issuing bank</a:t>
            </a:r>
            <a:r>
              <a:rPr lang="en-US" altLang="zh-CN" sz="2400" dirty="0" smtClean="0">
                <a:latin typeface="Century Gothic" panose="020B0502020202020204" pitchFamily="34" charset="0"/>
              </a:rPr>
              <a:t> </a:t>
            </a:r>
          </a:p>
        </p:txBody>
      </p:sp>
      <p:sp>
        <p:nvSpPr>
          <p:cNvPr id="1185808" name="Rectangle 16"/>
          <p:cNvSpPr>
            <a:spLocks noChangeAspect="1"/>
          </p:cNvSpPr>
          <p:nvPr/>
        </p:nvSpPr>
        <p:spPr bwMode="auto">
          <a:xfrm>
            <a:off x="682625" y="1700213"/>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2.</a:t>
            </a:r>
            <a:r>
              <a:rPr kumimoji="0" lang="zh-CN" altLang="en-US" sz="2300">
                <a:solidFill>
                  <a:schemeClr val="tx1"/>
                </a:solidFill>
                <a:latin typeface="黑体" pitchFamily="49" charset="-122"/>
                <a:ea typeface="黑体" pitchFamily="49" charset="-122"/>
              </a:rPr>
              <a:t>年费 </a:t>
            </a:r>
          </a:p>
        </p:txBody>
      </p:sp>
      <p:sp>
        <p:nvSpPr>
          <p:cNvPr id="1185809" name="Rectangle 17"/>
          <p:cNvSpPr>
            <a:spLocks noChangeAspect="1"/>
          </p:cNvSpPr>
          <p:nvPr/>
        </p:nvSpPr>
        <p:spPr bwMode="auto">
          <a:xfrm>
            <a:off x="3995738" y="1771650"/>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dirty="0">
                <a:solidFill>
                  <a:schemeClr val="tx1"/>
                </a:solidFill>
                <a:latin typeface="Century Gothic" pitchFamily="34" charset="0"/>
              </a:rPr>
              <a:t>2. annual fee</a:t>
            </a:r>
            <a:r>
              <a:rPr kumimoji="0" lang="en-US" altLang="zh-CN" b="1" dirty="0">
                <a:solidFill>
                  <a:schemeClr val="tx1"/>
                </a:solidFill>
                <a:latin typeface="Century Gothic" pitchFamily="34" charset="0"/>
              </a:rPr>
              <a:t> </a:t>
            </a:r>
          </a:p>
        </p:txBody>
      </p:sp>
      <p:sp>
        <p:nvSpPr>
          <p:cNvPr id="1185810" name="Rectangle 18"/>
          <p:cNvSpPr>
            <a:spLocks noChangeAspect="1"/>
          </p:cNvSpPr>
          <p:nvPr/>
        </p:nvSpPr>
        <p:spPr bwMode="auto">
          <a:xfrm>
            <a:off x="682625" y="2205038"/>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3.</a:t>
            </a:r>
            <a:r>
              <a:rPr kumimoji="0" lang="zh-CN" altLang="en-US" sz="2300">
                <a:solidFill>
                  <a:schemeClr val="tx1"/>
                </a:solidFill>
                <a:latin typeface="黑体" pitchFamily="49" charset="-122"/>
                <a:ea typeface="黑体" pitchFamily="49" charset="-122"/>
              </a:rPr>
              <a:t>信用额度 </a:t>
            </a:r>
          </a:p>
        </p:txBody>
      </p:sp>
      <p:sp>
        <p:nvSpPr>
          <p:cNvPr id="1185811" name="Rectangle 19"/>
          <p:cNvSpPr>
            <a:spLocks noChangeAspect="1"/>
          </p:cNvSpPr>
          <p:nvPr/>
        </p:nvSpPr>
        <p:spPr bwMode="auto">
          <a:xfrm>
            <a:off x="3995738" y="22066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3. credit line/limit</a:t>
            </a:r>
          </a:p>
        </p:txBody>
      </p:sp>
      <p:sp>
        <p:nvSpPr>
          <p:cNvPr id="1185812" name="Rectangle 20"/>
          <p:cNvSpPr>
            <a:spLocks noChangeAspect="1"/>
          </p:cNvSpPr>
          <p:nvPr/>
        </p:nvSpPr>
        <p:spPr bwMode="auto">
          <a:xfrm>
            <a:off x="682625" y="26368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4.</a:t>
            </a:r>
            <a:r>
              <a:rPr kumimoji="0" lang="zh-CN" altLang="en-US" sz="2300">
                <a:solidFill>
                  <a:schemeClr val="tx1"/>
                </a:solidFill>
                <a:latin typeface="黑体" pitchFamily="49" charset="-122"/>
                <a:ea typeface="黑体" pitchFamily="49" charset="-122"/>
              </a:rPr>
              <a:t>利率</a:t>
            </a:r>
          </a:p>
        </p:txBody>
      </p:sp>
      <p:sp>
        <p:nvSpPr>
          <p:cNvPr id="1185813" name="Rectangle 21"/>
          <p:cNvSpPr>
            <a:spLocks noChangeAspect="1"/>
          </p:cNvSpPr>
          <p:nvPr/>
        </p:nvSpPr>
        <p:spPr bwMode="auto">
          <a:xfrm>
            <a:off x="3995738" y="2636838"/>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4. interest rate</a:t>
            </a:r>
            <a:r>
              <a:rPr kumimoji="0" lang="en-US" altLang="zh-CN" b="1">
                <a:solidFill>
                  <a:schemeClr val="tx1"/>
                </a:solidFill>
                <a:latin typeface="Century Gothic" pitchFamily="34" charset="0"/>
              </a:rPr>
              <a:t> </a:t>
            </a:r>
          </a:p>
        </p:txBody>
      </p:sp>
      <p:sp>
        <p:nvSpPr>
          <p:cNvPr id="1185814" name="Rectangle 22"/>
          <p:cNvSpPr>
            <a:spLocks noChangeAspect="1"/>
          </p:cNvSpPr>
          <p:nvPr/>
        </p:nvSpPr>
        <p:spPr bwMode="auto">
          <a:xfrm>
            <a:off x="682625" y="30686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5.</a:t>
            </a:r>
            <a:r>
              <a:rPr kumimoji="0" lang="zh-CN" altLang="en-US" sz="2300">
                <a:solidFill>
                  <a:schemeClr val="tx1"/>
                </a:solidFill>
                <a:latin typeface="黑体" pitchFamily="49" charset="-122"/>
                <a:ea typeface="黑体" pitchFamily="49" charset="-122"/>
              </a:rPr>
              <a:t>月结单 </a:t>
            </a:r>
          </a:p>
        </p:txBody>
      </p:sp>
      <p:sp>
        <p:nvSpPr>
          <p:cNvPr id="1185815" name="Rectangle 23"/>
          <p:cNvSpPr>
            <a:spLocks noChangeAspect="1"/>
          </p:cNvSpPr>
          <p:nvPr/>
        </p:nvSpPr>
        <p:spPr bwMode="auto">
          <a:xfrm>
            <a:off x="3995738" y="3068638"/>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5. monthly statement</a:t>
            </a:r>
            <a:r>
              <a:rPr kumimoji="0" lang="en-US" altLang="zh-CN" b="1">
                <a:solidFill>
                  <a:schemeClr val="tx1"/>
                </a:solidFill>
                <a:latin typeface="Century Gothic" pitchFamily="34" charset="0"/>
              </a:rPr>
              <a:t> </a:t>
            </a:r>
          </a:p>
        </p:txBody>
      </p:sp>
      <p:sp>
        <p:nvSpPr>
          <p:cNvPr id="1185816" name="Rectangle 24"/>
          <p:cNvSpPr>
            <a:spLocks noChangeAspect="1"/>
          </p:cNvSpPr>
          <p:nvPr/>
        </p:nvSpPr>
        <p:spPr bwMode="auto">
          <a:xfrm>
            <a:off x="682625" y="35020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6.</a:t>
            </a:r>
            <a:r>
              <a:rPr kumimoji="0" lang="zh-CN" altLang="en-US" sz="2300">
                <a:solidFill>
                  <a:schemeClr val="tx1"/>
                </a:solidFill>
                <a:latin typeface="黑体" pitchFamily="49" charset="-122"/>
                <a:ea typeface="黑体" pitchFamily="49" charset="-122"/>
              </a:rPr>
              <a:t>信用卡余额代偿 </a:t>
            </a:r>
          </a:p>
        </p:txBody>
      </p:sp>
      <p:sp>
        <p:nvSpPr>
          <p:cNvPr id="1185817" name="Rectangle 25"/>
          <p:cNvSpPr>
            <a:spLocks noChangeAspect="1"/>
          </p:cNvSpPr>
          <p:nvPr/>
        </p:nvSpPr>
        <p:spPr bwMode="auto">
          <a:xfrm>
            <a:off x="3995738" y="35020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6. balance transfer</a:t>
            </a:r>
            <a:r>
              <a:rPr kumimoji="0" lang="en-US" altLang="zh-CN" b="1">
                <a:solidFill>
                  <a:schemeClr val="tx1"/>
                </a:solidFill>
                <a:latin typeface="Century Gothic" pitchFamily="34" charset="0"/>
              </a:rPr>
              <a:t> </a:t>
            </a:r>
          </a:p>
        </p:txBody>
      </p:sp>
      <p:sp>
        <p:nvSpPr>
          <p:cNvPr id="1185818" name="Rectangle 26"/>
          <p:cNvSpPr>
            <a:spLocks noChangeAspect="1"/>
          </p:cNvSpPr>
          <p:nvPr/>
        </p:nvSpPr>
        <p:spPr bwMode="auto">
          <a:xfrm>
            <a:off x="682625" y="39338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7.</a:t>
            </a:r>
            <a:r>
              <a:rPr kumimoji="0" lang="zh-CN" altLang="en-US" sz="2300">
                <a:solidFill>
                  <a:schemeClr val="tx1"/>
                </a:solidFill>
                <a:latin typeface="黑体" pitchFamily="49" charset="-122"/>
                <a:ea typeface="黑体" pitchFamily="49" charset="-122"/>
              </a:rPr>
              <a:t>开卡 </a:t>
            </a:r>
          </a:p>
        </p:txBody>
      </p:sp>
      <p:sp>
        <p:nvSpPr>
          <p:cNvPr id="1185819" name="Rectangle 27"/>
          <p:cNvSpPr>
            <a:spLocks noChangeAspect="1"/>
          </p:cNvSpPr>
          <p:nvPr/>
        </p:nvSpPr>
        <p:spPr bwMode="auto">
          <a:xfrm>
            <a:off x="3995738" y="39338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7. activate a card</a:t>
            </a:r>
            <a:r>
              <a:rPr kumimoji="0" lang="en-US" altLang="zh-CN" b="1">
                <a:solidFill>
                  <a:schemeClr val="tx1"/>
                </a:solidFill>
                <a:latin typeface="Century Gothic" pitchFamily="34" charset="0"/>
              </a:rPr>
              <a:t> </a:t>
            </a:r>
          </a:p>
        </p:txBody>
      </p:sp>
      <p:sp>
        <p:nvSpPr>
          <p:cNvPr id="1185820" name="Rectangle 28"/>
          <p:cNvSpPr>
            <a:spLocks noChangeAspect="1"/>
          </p:cNvSpPr>
          <p:nvPr/>
        </p:nvSpPr>
        <p:spPr bwMode="auto">
          <a:xfrm>
            <a:off x="682625" y="43656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8.</a:t>
            </a:r>
            <a:r>
              <a:rPr kumimoji="0" lang="zh-CN" altLang="en-US" sz="2300">
                <a:solidFill>
                  <a:schemeClr val="tx1"/>
                </a:solidFill>
                <a:latin typeface="黑体" pitchFamily="49" charset="-122"/>
                <a:ea typeface="黑体" pitchFamily="49" charset="-122"/>
              </a:rPr>
              <a:t>积点回馈 </a:t>
            </a:r>
          </a:p>
        </p:txBody>
      </p:sp>
      <p:sp>
        <p:nvSpPr>
          <p:cNvPr id="1185821" name="Rectangle 29"/>
          <p:cNvSpPr>
            <a:spLocks noChangeAspect="1"/>
          </p:cNvSpPr>
          <p:nvPr/>
        </p:nvSpPr>
        <p:spPr bwMode="auto">
          <a:xfrm>
            <a:off x="3995738" y="436562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8. reward program</a:t>
            </a:r>
            <a:r>
              <a:rPr kumimoji="0" lang="en-US" altLang="zh-CN" b="1">
                <a:solidFill>
                  <a:schemeClr val="tx1"/>
                </a:solidFill>
                <a:latin typeface="Century Gothic" pitchFamily="34" charset="0"/>
              </a:rPr>
              <a:t> </a:t>
            </a:r>
          </a:p>
        </p:txBody>
      </p:sp>
      <p:sp>
        <p:nvSpPr>
          <p:cNvPr id="1185822" name="Rectangle 30"/>
          <p:cNvSpPr>
            <a:spLocks noChangeAspect="1"/>
          </p:cNvSpPr>
          <p:nvPr/>
        </p:nvSpPr>
        <p:spPr bwMode="auto">
          <a:xfrm>
            <a:off x="682625" y="4870450"/>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9.</a:t>
            </a:r>
            <a:r>
              <a:rPr kumimoji="0" lang="zh-CN" altLang="en-US" sz="2300">
                <a:solidFill>
                  <a:schemeClr val="tx1"/>
                </a:solidFill>
                <a:latin typeface="黑体" pitchFamily="49" charset="-122"/>
                <a:ea typeface="黑体" pitchFamily="49" charset="-122"/>
              </a:rPr>
              <a:t>红利积点 </a:t>
            </a:r>
          </a:p>
        </p:txBody>
      </p:sp>
      <p:sp>
        <p:nvSpPr>
          <p:cNvPr id="1185823" name="Rectangle 31"/>
          <p:cNvSpPr>
            <a:spLocks noChangeAspect="1"/>
          </p:cNvSpPr>
          <p:nvPr/>
        </p:nvSpPr>
        <p:spPr bwMode="auto">
          <a:xfrm>
            <a:off x="3995738" y="4870450"/>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9. point</a:t>
            </a:r>
          </a:p>
        </p:txBody>
      </p:sp>
      <p:sp>
        <p:nvSpPr>
          <p:cNvPr id="1185824" name="Rectangle 32"/>
          <p:cNvSpPr>
            <a:spLocks noChangeAspect="1"/>
          </p:cNvSpPr>
          <p:nvPr/>
        </p:nvSpPr>
        <p:spPr bwMode="auto">
          <a:xfrm>
            <a:off x="682625" y="5373688"/>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10.</a:t>
            </a:r>
            <a:r>
              <a:rPr kumimoji="0" lang="zh-CN" altLang="en-US" sz="2300">
                <a:solidFill>
                  <a:schemeClr val="tx1"/>
                </a:solidFill>
                <a:latin typeface="黑体" pitchFamily="49" charset="-122"/>
                <a:ea typeface="黑体" pitchFamily="49" charset="-122"/>
              </a:rPr>
              <a:t>预借现金 </a:t>
            </a:r>
          </a:p>
        </p:txBody>
      </p:sp>
      <p:sp>
        <p:nvSpPr>
          <p:cNvPr id="1185825" name="Rectangle 33"/>
          <p:cNvSpPr>
            <a:spLocks noChangeAspect="1"/>
          </p:cNvSpPr>
          <p:nvPr/>
        </p:nvSpPr>
        <p:spPr bwMode="auto">
          <a:xfrm>
            <a:off x="3995738" y="5302250"/>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10. cash advance</a:t>
            </a:r>
            <a:r>
              <a:rPr kumimoji="0" lang="en-US" altLang="zh-CN" b="1">
                <a:solidFill>
                  <a:schemeClr val="tx1"/>
                </a:solidFill>
                <a:latin typeface="Century Gothic" pitchFamily="34" charset="0"/>
              </a:rPr>
              <a:t> </a:t>
            </a:r>
          </a:p>
        </p:txBody>
      </p:sp>
      <p:sp>
        <p:nvSpPr>
          <p:cNvPr id="1185829" name="Rectangle 37"/>
          <p:cNvSpPr>
            <a:spLocks noChangeAspect="1"/>
          </p:cNvSpPr>
          <p:nvPr/>
        </p:nvSpPr>
        <p:spPr bwMode="auto">
          <a:xfrm>
            <a:off x="682625" y="5878513"/>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11.</a:t>
            </a:r>
            <a:r>
              <a:rPr kumimoji="0" lang="zh-CN" altLang="en-US" sz="2300">
                <a:solidFill>
                  <a:schemeClr val="tx1"/>
                </a:solidFill>
                <a:latin typeface="黑体" pitchFamily="49" charset="-122"/>
                <a:ea typeface="黑体" pitchFamily="49" charset="-122"/>
              </a:rPr>
              <a:t>认同卡</a:t>
            </a:r>
          </a:p>
        </p:txBody>
      </p:sp>
      <p:sp>
        <p:nvSpPr>
          <p:cNvPr id="1185830" name="Rectangle 38"/>
          <p:cNvSpPr>
            <a:spLocks noChangeAspect="1"/>
          </p:cNvSpPr>
          <p:nvPr/>
        </p:nvSpPr>
        <p:spPr bwMode="auto">
          <a:xfrm>
            <a:off x="3995738" y="580707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11. </a:t>
            </a:r>
            <a:r>
              <a:rPr kumimoji="0" lang="en-US" altLang="en-US" sz="2400">
                <a:solidFill>
                  <a:schemeClr val="tx1"/>
                </a:solidFill>
                <a:latin typeface="Century Gothic" pitchFamily="34" charset="0"/>
              </a:rPr>
              <a:t>affinity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Credit C</a:t>
            </a:r>
            <a:r>
              <a:rPr lang="en-US" altLang="zh-CN" sz="4800" b="1" dirty="0" smtClean="0">
                <a:solidFill>
                  <a:srgbClr val="DDFFDD"/>
                </a:solidFill>
              </a:rPr>
              <a:t>ard Terms</a:t>
            </a:r>
            <a:endParaRPr lang="zh-CN" altLang="en-US" sz="4800" b="1" dirty="0">
              <a:solidFill>
                <a:srgbClr val="DDFFDD"/>
              </a:solidFill>
            </a:endParaRPr>
          </a:p>
        </p:txBody>
      </p:sp>
    </p:spTree>
    <p:extLst>
      <p:ext uri="{BB962C8B-B14F-4D97-AF65-F5344CB8AC3E}">
        <p14:creationId xmlns:p14="http://schemas.microsoft.com/office/powerpoint/2010/main" val="403749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857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580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58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58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581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581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581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582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582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582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858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185798"/>
                    </p:tgtEl>
                  </p:cond>
                </p:stCondLst>
                <p:endSync evt="end" delay="0">
                  <p:rtn val="all"/>
                </p:endSync>
                <p:childTnLst>
                  <p:par>
                    <p:cTn id="28" fill="hold" nodeType="clickPar">
                      <p:stCondLst>
                        <p:cond delay="0"/>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185799">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1185799">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798"/>
                  </p:tgtEl>
                </p:cond>
              </p:nextCondLst>
            </p:seq>
            <p:seq concurrent="1" nextAc="seek">
              <p:cTn id="36" restart="whenNotActive" fill="hold" evtFilter="cancelBubble" nodeType="interactiveSeq">
                <p:stCondLst>
                  <p:cond evt="onClick" delay="0">
                    <p:tgtEl>
                      <p:spTgt spid="1185808"/>
                    </p:tgtEl>
                  </p:cond>
                </p:stCondLst>
                <p:endSync evt="end" delay="0">
                  <p:rtn val="all"/>
                </p:endSync>
                <p:childTnLst>
                  <p:par>
                    <p:cTn id="37" fill="hold" nodeType="clickPar">
                      <p:stCondLst>
                        <p:cond delay="0"/>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185809">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185809">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08"/>
                  </p:tgtEl>
                </p:cond>
              </p:nextCondLst>
            </p:seq>
            <p:seq concurrent="1" nextAc="seek">
              <p:cTn id="45" restart="whenNotActive" fill="hold" evtFilter="cancelBubble" nodeType="interactiveSeq">
                <p:stCondLst>
                  <p:cond evt="onClick" delay="0">
                    <p:tgtEl>
                      <p:spTgt spid="1185810"/>
                    </p:tgtEl>
                  </p:cond>
                </p:stCondLst>
                <p:endSync evt="end" delay="0">
                  <p:rtn val="all"/>
                </p:endSync>
                <p:childTnLst>
                  <p:par>
                    <p:cTn id="46" fill="hold" nodeType="clickPar">
                      <p:stCondLst>
                        <p:cond delay="0"/>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1185811">
                                            <p:txEl>
                                              <p:pRg st="0" end="0"/>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1185811">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10"/>
                  </p:tgtEl>
                </p:cond>
              </p:nextCondLst>
            </p:seq>
            <p:seq concurrent="1" nextAc="seek">
              <p:cTn id="54" restart="whenNotActive" fill="hold" evtFilter="cancelBubble" nodeType="interactiveSeq">
                <p:stCondLst>
                  <p:cond evt="onClick" delay="0">
                    <p:tgtEl>
                      <p:spTgt spid="1185812"/>
                    </p:tgtEl>
                  </p:cond>
                </p:stCondLst>
                <p:endSync evt="end" delay="0">
                  <p:rtn val="all"/>
                </p:endSync>
                <p:childTnLst>
                  <p:par>
                    <p:cTn id="55" fill="hold" nodeType="clickPar">
                      <p:stCondLst>
                        <p:cond delay="0"/>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85813">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185813">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12"/>
                  </p:tgtEl>
                </p:cond>
              </p:nextCondLst>
            </p:seq>
            <p:seq concurrent="1" nextAc="seek">
              <p:cTn id="63" restart="whenNotActive" fill="hold" evtFilter="cancelBubble" nodeType="interactiveSeq">
                <p:stCondLst>
                  <p:cond evt="onClick" delay="0">
                    <p:tgtEl>
                      <p:spTgt spid="1185814"/>
                    </p:tgtEl>
                  </p:cond>
                </p:stCondLst>
                <p:endSync evt="end" delay="0">
                  <p:rtn val="all"/>
                </p:endSync>
                <p:childTnLst>
                  <p:par>
                    <p:cTn id="64" fill="hold" nodeType="clickPar">
                      <p:stCondLst>
                        <p:cond delay="0"/>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1185815">
                                            <p:txEl>
                                              <p:pRg st="0" end="0"/>
                                            </p:txEl>
                                          </p:spTgt>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1185815">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14"/>
                  </p:tgtEl>
                </p:cond>
              </p:nextCondLst>
            </p:seq>
            <p:seq concurrent="1" nextAc="seek">
              <p:cTn id="72" restart="whenNotActive" fill="hold" evtFilter="cancelBubble" nodeType="interactiveSeq">
                <p:stCondLst>
                  <p:cond evt="onClick" delay="0">
                    <p:tgtEl>
                      <p:spTgt spid="1185816"/>
                    </p:tgtEl>
                  </p:cond>
                </p:stCondLst>
                <p:endSync evt="end" delay="0">
                  <p:rtn val="all"/>
                </p:endSync>
                <p:childTnLst>
                  <p:par>
                    <p:cTn id="73" fill="hold" nodeType="clickPar">
                      <p:stCondLst>
                        <p:cond delay="0"/>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185817">
                                            <p:txEl>
                                              <p:pRg st="0" end="0"/>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1185817">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16"/>
                  </p:tgtEl>
                </p:cond>
              </p:nextCondLst>
            </p:seq>
            <p:seq concurrent="1" nextAc="seek">
              <p:cTn id="81" restart="whenNotActive" fill="hold" evtFilter="cancelBubble" nodeType="interactiveSeq">
                <p:stCondLst>
                  <p:cond evt="onClick" delay="0">
                    <p:tgtEl>
                      <p:spTgt spid="1185818"/>
                    </p:tgtEl>
                  </p:cond>
                </p:stCondLst>
                <p:endSync evt="end" delay="0">
                  <p:rtn val="all"/>
                </p:endSync>
                <p:childTnLst>
                  <p:par>
                    <p:cTn id="82" fill="hold" nodeType="clickPar">
                      <p:stCondLst>
                        <p:cond delay="0"/>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0"/>
                                          </p:stCondLst>
                                        </p:cTn>
                                        <p:tgtEl>
                                          <p:spTgt spid="1185819">
                                            <p:txEl>
                                              <p:pRg st="0" end="0"/>
                                            </p:txEl>
                                          </p:spTgt>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1185819">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18"/>
                  </p:tgtEl>
                </p:cond>
              </p:nextCondLst>
            </p:seq>
            <p:seq concurrent="1" nextAc="seek">
              <p:cTn id="90" restart="whenNotActive" fill="hold" evtFilter="cancelBubble" nodeType="interactiveSeq">
                <p:stCondLst>
                  <p:cond evt="onClick" delay="0">
                    <p:tgtEl>
                      <p:spTgt spid="1185820"/>
                    </p:tgtEl>
                  </p:cond>
                </p:stCondLst>
                <p:endSync evt="end" delay="0">
                  <p:rtn val="all"/>
                </p:endSync>
                <p:childTnLst>
                  <p:par>
                    <p:cTn id="91" fill="hold" nodeType="clickPar">
                      <p:stCondLst>
                        <p:cond delay="0"/>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185821">
                                            <p:txEl>
                                              <p:pRg st="0" end="0"/>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nodeType="clickEffect">
                                  <p:stCondLst>
                                    <p:cond delay="0"/>
                                  </p:stCondLst>
                                  <p:childTnLst>
                                    <p:set>
                                      <p:cBhvr>
                                        <p:cTn id="98" dur="1" fill="hold">
                                          <p:stCondLst>
                                            <p:cond delay="0"/>
                                          </p:stCondLst>
                                        </p:cTn>
                                        <p:tgtEl>
                                          <p:spTgt spid="1185821">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20"/>
                  </p:tgtEl>
                </p:cond>
              </p:nextCondLst>
            </p:seq>
            <p:seq concurrent="1" nextAc="seek">
              <p:cTn id="99" restart="whenNotActive" fill="hold" evtFilter="cancelBubble" nodeType="interactiveSeq">
                <p:stCondLst>
                  <p:cond evt="onClick" delay="0">
                    <p:tgtEl>
                      <p:spTgt spid="1185822"/>
                    </p:tgtEl>
                  </p:cond>
                </p:stCondLst>
                <p:endSync evt="end" delay="0">
                  <p:rtn val="all"/>
                </p:endSync>
                <p:childTnLst>
                  <p:par>
                    <p:cTn id="100" fill="hold" nodeType="clickPar">
                      <p:stCondLst>
                        <p:cond delay="0"/>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0"/>
                                          </p:stCondLst>
                                        </p:cTn>
                                        <p:tgtEl>
                                          <p:spTgt spid="1185823">
                                            <p:txEl>
                                              <p:pRg st="0" end="0"/>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xit" presetSubtype="0" fill="hold" nodeType="clickEffect">
                                  <p:stCondLst>
                                    <p:cond delay="0"/>
                                  </p:stCondLst>
                                  <p:childTnLst>
                                    <p:set>
                                      <p:cBhvr>
                                        <p:cTn id="107" dur="1" fill="hold">
                                          <p:stCondLst>
                                            <p:cond delay="0"/>
                                          </p:stCondLst>
                                        </p:cTn>
                                        <p:tgtEl>
                                          <p:spTgt spid="1185823">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22"/>
                  </p:tgtEl>
                </p:cond>
              </p:nextCondLst>
            </p:seq>
            <p:seq concurrent="1" nextAc="seek">
              <p:cTn id="108" restart="whenNotActive" fill="hold" evtFilter="cancelBubble" nodeType="interactiveSeq">
                <p:stCondLst>
                  <p:cond evt="onClick" delay="0">
                    <p:tgtEl>
                      <p:spTgt spid="1185824"/>
                    </p:tgtEl>
                  </p:cond>
                </p:stCondLst>
                <p:endSync evt="end" delay="0">
                  <p:rtn val="all"/>
                </p:endSync>
                <p:childTnLst>
                  <p:par>
                    <p:cTn id="109" fill="hold" nodeType="clickPar">
                      <p:stCondLst>
                        <p:cond delay="0"/>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0"/>
                                          </p:stCondLst>
                                        </p:cTn>
                                        <p:tgtEl>
                                          <p:spTgt spid="1185825">
                                            <p:txEl>
                                              <p:pRg st="0" end="0"/>
                                            </p:txEl>
                                          </p:spTgt>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1185825">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24"/>
                  </p:tgtEl>
                </p:cond>
              </p:nextCondLst>
            </p:seq>
            <p:seq concurrent="1" nextAc="seek">
              <p:cTn id="117" restart="whenNotActive" fill="hold" evtFilter="cancelBubble" nodeType="interactiveSeq">
                <p:stCondLst>
                  <p:cond evt="onClick" delay="0">
                    <p:tgtEl>
                      <p:spTgt spid="1185829"/>
                    </p:tgtEl>
                  </p:cond>
                </p:stCondLst>
                <p:endSync evt="end" delay="0">
                  <p:rtn val="all"/>
                </p:endSync>
                <p:childTnLst>
                  <p:par>
                    <p:cTn id="118" fill="hold" nodeType="clickPar">
                      <p:stCondLst>
                        <p:cond delay="0"/>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1185830">
                                            <p:txEl>
                                              <p:pRg st="0" end="0"/>
                                            </p:txEl>
                                          </p:spTgt>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nodeType="clickEffect">
                                  <p:stCondLst>
                                    <p:cond delay="0"/>
                                  </p:stCondLst>
                                  <p:childTnLst>
                                    <p:set>
                                      <p:cBhvr>
                                        <p:cTn id="125" dur="1" fill="hold">
                                          <p:stCondLst>
                                            <p:cond delay="0"/>
                                          </p:stCondLst>
                                        </p:cTn>
                                        <p:tgtEl>
                                          <p:spTgt spid="118583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5829"/>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9" name="Rectangle 27"/>
          <p:cNvSpPr>
            <a:spLocks noGrp="1"/>
          </p:cNvSpPr>
          <p:nvPr>
            <p:ph type="title"/>
          </p:nvPr>
        </p:nvSpPr>
        <p:spPr>
          <a:xfrm>
            <a:off x="1331913" y="549275"/>
            <a:ext cx="6119812" cy="720725"/>
          </a:xfrm>
        </p:spPr>
        <p:txBody>
          <a:bodyPr>
            <a:normAutofit fontScale="90000"/>
          </a:bodyPr>
          <a:lstStyle/>
          <a:p>
            <a:pPr algn="l" eaLnBrk="1" hangingPunct="1"/>
            <a:r>
              <a:rPr lang="en-US" altLang="zh-CN" smtClean="0"/>
              <a:t>	Credit card terms</a:t>
            </a:r>
          </a:p>
        </p:txBody>
      </p:sp>
      <p:sp>
        <p:nvSpPr>
          <p:cNvPr id="1187846" name="Rectangle 6"/>
          <p:cNvSpPr>
            <a:spLocks noGrp="1" noChangeAspect="1"/>
          </p:cNvSpPr>
          <p:nvPr>
            <p:ph type="body" sz="half" idx="1"/>
          </p:nvPr>
        </p:nvSpPr>
        <p:spPr>
          <a:xfrm>
            <a:off x="250825" y="1340768"/>
            <a:ext cx="3529013" cy="503238"/>
          </a:xfrm>
          <a:noFill/>
        </p:spPr>
        <p:txBody>
          <a:bodyPr>
            <a:normAutofit lnSpcReduction="10000"/>
          </a:bodyPr>
          <a:lstStyle/>
          <a:p>
            <a:pPr marL="533400" indent="-533400" eaLnBrk="1" hangingPunct="1">
              <a:lnSpc>
                <a:spcPct val="120000"/>
              </a:lnSpc>
              <a:buFont typeface="Arial" pitchFamily="34" charset="0"/>
              <a:buNone/>
            </a:pPr>
            <a:r>
              <a:rPr lang="en-US" altLang="zh-CN" sz="2300" b="0" dirty="0" smtClean="0">
                <a:latin typeface="黑体" pitchFamily="49" charset="-122"/>
                <a:ea typeface="黑体" pitchFamily="49" charset="-122"/>
              </a:rPr>
              <a:t>12.</a:t>
            </a:r>
            <a:r>
              <a:rPr lang="zh-CN" altLang="en-US" sz="2300" b="0" dirty="0" smtClean="0">
                <a:latin typeface="黑体" pitchFamily="49" charset="-122"/>
                <a:ea typeface="黑体" pitchFamily="49" charset="-122"/>
              </a:rPr>
              <a:t>现金卡</a:t>
            </a:r>
          </a:p>
        </p:txBody>
      </p:sp>
      <p:sp>
        <p:nvSpPr>
          <p:cNvPr id="1187847" name="Rectangle 7"/>
          <p:cNvSpPr>
            <a:spLocks noGrp="1" noChangeAspect="1"/>
          </p:cNvSpPr>
          <p:nvPr>
            <p:ph type="body" sz="half" idx="2"/>
          </p:nvPr>
        </p:nvSpPr>
        <p:spPr>
          <a:xfrm>
            <a:off x="3203369" y="1412776"/>
            <a:ext cx="5472113" cy="431800"/>
          </a:xfrm>
          <a:noFill/>
        </p:spPr>
        <p:txBody>
          <a:bodyPr/>
          <a:lstStyle/>
          <a:p>
            <a:pPr marL="533400" indent="-533400" eaLnBrk="1" hangingPunct="1">
              <a:lnSpc>
                <a:spcPct val="85000"/>
              </a:lnSpc>
              <a:spcBef>
                <a:spcPct val="10000"/>
              </a:spcBef>
              <a:buClr>
                <a:schemeClr val="accent2"/>
              </a:buClr>
              <a:buFont typeface="Arial" pitchFamily="34" charset="0"/>
              <a:buNone/>
            </a:pPr>
            <a:r>
              <a:rPr lang="en-US" altLang="zh-CN" sz="2400" b="0" dirty="0" smtClean="0"/>
              <a:t>12. </a:t>
            </a:r>
            <a:r>
              <a:rPr lang="en-US" altLang="en-US" sz="2400" b="0" dirty="0" smtClean="0"/>
              <a:t>cash advance card</a:t>
            </a:r>
            <a:r>
              <a:rPr lang="en-US" altLang="en-US" sz="2400" dirty="0" smtClean="0"/>
              <a:t> </a:t>
            </a:r>
            <a:endParaRPr lang="en-US" altLang="zh-CN" sz="2400" dirty="0" smtClean="0"/>
          </a:p>
        </p:txBody>
      </p:sp>
      <p:sp>
        <p:nvSpPr>
          <p:cNvPr id="1187853" name="Rectangle 13"/>
          <p:cNvSpPr>
            <a:spLocks noChangeAspect="1"/>
          </p:cNvSpPr>
          <p:nvPr/>
        </p:nvSpPr>
        <p:spPr bwMode="auto">
          <a:xfrm>
            <a:off x="250825" y="1735931"/>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dirty="0">
                <a:solidFill>
                  <a:schemeClr val="tx1"/>
                </a:solidFill>
                <a:latin typeface="黑体" pitchFamily="49" charset="-122"/>
                <a:ea typeface="黑体" pitchFamily="49" charset="-122"/>
              </a:rPr>
              <a:t>13.</a:t>
            </a:r>
            <a:r>
              <a:rPr kumimoji="0" lang="zh-CN" altLang="en-US" sz="2300" dirty="0">
                <a:solidFill>
                  <a:schemeClr val="tx1"/>
                </a:solidFill>
                <a:latin typeface="黑体" pitchFamily="49" charset="-122"/>
                <a:ea typeface="黑体" pitchFamily="49" charset="-122"/>
              </a:rPr>
              <a:t>白金卡</a:t>
            </a:r>
          </a:p>
        </p:txBody>
      </p:sp>
      <p:sp>
        <p:nvSpPr>
          <p:cNvPr id="1187854" name="Rectangle 14"/>
          <p:cNvSpPr>
            <a:spLocks noChangeAspect="1"/>
          </p:cNvSpPr>
          <p:nvPr/>
        </p:nvSpPr>
        <p:spPr bwMode="auto">
          <a:xfrm>
            <a:off x="3159467" y="1807368"/>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dirty="0">
                <a:solidFill>
                  <a:schemeClr val="tx1"/>
                </a:solidFill>
                <a:latin typeface="Century Gothic" pitchFamily="34" charset="0"/>
              </a:rPr>
              <a:t>13. </a:t>
            </a:r>
            <a:r>
              <a:rPr kumimoji="0" lang="en-US" altLang="en-US" sz="2400" dirty="0">
                <a:solidFill>
                  <a:schemeClr val="tx1"/>
                </a:solidFill>
                <a:latin typeface="Century Gothic" pitchFamily="34" charset="0"/>
              </a:rPr>
              <a:t>platinum card</a:t>
            </a:r>
            <a:endParaRPr kumimoji="0" lang="en-US" altLang="zh-CN" sz="2400" dirty="0">
              <a:solidFill>
                <a:schemeClr val="tx1"/>
              </a:solidFill>
              <a:latin typeface="Century Gothic" pitchFamily="34" charset="0"/>
            </a:endParaRPr>
          </a:p>
        </p:txBody>
      </p:sp>
      <p:sp>
        <p:nvSpPr>
          <p:cNvPr id="1187855" name="Rectangle 15"/>
          <p:cNvSpPr>
            <a:spLocks noChangeAspect="1"/>
          </p:cNvSpPr>
          <p:nvPr/>
        </p:nvSpPr>
        <p:spPr bwMode="auto">
          <a:xfrm>
            <a:off x="250825" y="2205038"/>
            <a:ext cx="28082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14.</a:t>
            </a:r>
            <a:r>
              <a:rPr kumimoji="0" lang="en-US" altLang="en-US" sz="2300">
                <a:solidFill>
                  <a:schemeClr val="tx1"/>
                </a:solidFill>
                <a:latin typeface="黑体" pitchFamily="49" charset="-122"/>
                <a:ea typeface="黑体" pitchFamily="49" charset="-122"/>
              </a:rPr>
              <a:t>学生卡 </a:t>
            </a:r>
            <a:endParaRPr kumimoji="0" lang="zh-CN" altLang="en-US" sz="2300">
              <a:solidFill>
                <a:schemeClr val="tx1"/>
              </a:solidFill>
              <a:latin typeface="黑体" pitchFamily="49" charset="-122"/>
              <a:ea typeface="黑体" pitchFamily="49" charset="-122"/>
            </a:endParaRPr>
          </a:p>
        </p:txBody>
      </p:sp>
      <p:sp>
        <p:nvSpPr>
          <p:cNvPr id="1187856" name="Rectangle 16"/>
          <p:cNvSpPr>
            <a:spLocks noChangeAspect="1"/>
          </p:cNvSpPr>
          <p:nvPr/>
        </p:nvSpPr>
        <p:spPr bwMode="auto">
          <a:xfrm>
            <a:off x="3194050" y="2205038"/>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14. student card </a:t>
            </a:r>
          </a:p>
        </p:txBody>
      </p:sp>
      <p:sp>
        <p:nvSpPr>
          <p:cNvPr id="1187857" name="Rectangle 17"/>
          <p:cNvSpPr>
            <a:spLocks noChangeAspect="1"/>
          </p:cNvSpPr>
          <p:nvPr/>
        </p:nvSpPr>
        <p:spPr bwMode="auto">
          <a:xfrm>
            <a:off x="250825" y="2638425"/>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15.</a:t>
            </a:r>
            <a:r>
              <a:rPr kumimoji="0" lang="zh-CN" altLang="en-US" sz="2300">
                <a:solidFill>
                  <a:schemeClr val="tx1"/>
                </a:solidFill>
                <a:latin typeface="黑体" pitchFamily="49" charset="-122"/>
                <a:ea typeface="黑体" pitchFamily="49" charset="-122"/>
              </a:rPr>
              <a:t>金卡</a:t>
            </a:r>
          </a:p>
        </p:txBody>
      </p:sp>
      <p:sp>
        <p:nvSpPr>
          <p:cNvPr id="1187858" name="Rectangle 18"/>
          <p:cNvSpPr>
            <a:spLocks noChangeAspect="1"/>
          </p:cNvSpPr>
          <p:nvPr/>
        </p:nvSpPr>
        <p:spPr bwMode="auto">
          <a:xfrm>
            <a:off x="3194050" y="2638425"/>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15. </a:t>
            </a:r>
            <a:r>
              <a:rPr kumimoji="0" lang="en-US" altLang="en-US" sz="2400">
                <a:solidFill>
                  <a:schemeClr val="tx1"/>
                </a:solidFill>
                <a:latin typeface="Century Gothic" pitchFamily="34" charset="0"/>
              </a:rPr>
              <a:t>preferred card/gold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59" name="Rectangle 19"/>
          <p:cNvSpPr>
            <a:spLocks noChangeAspect="1"/>
          </p:cNvSpPr>
          <p:nvPr/>
        </p:nvSpPr>
        <p:spPr bwMode="auto">
          <a:xfrm>
            <a:off x="250825" y="30686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dirty="0">
                <a:solidFill>
                  <a:schemeClr val="tx1"/>
                </a:solidFill>
                <a:latin typeface="黑体" pitchFamily="49" charset="-122"/>
                <a:ea typeface="黑体" pitchFamily="49" charset="-122"/>
              </a:rPr>
              <a:t>16.</a:t>
            </a:r>
            <a:r>
              <a:rPr kumimoji="0" lang="zh-CN" altLang="en-US" sz="2300" dirty="0">
                <a:solidFill>
                  <a:schemeClr val="tx1"/>
                </a:solidFill>
                <a:latin typeface="黑体" pitchFamily="49" charset="-122"/>
                <a:ea typeface="黑体" pitchFamily="49" charset="-122"/>
              </a:rPr>
              <a:t>储值卡</a:t>
            </a:r>
          </a:p>
        </p:txBody>
      </p:sp>
      <p:sp>
        <p:nvSpPr>
          <p:cNvPr id="1187860" name="Rectangle 20"/>
          <p:cNvSpPr>
            <a:spLocks noChangeAspect="1"/>
          </p:cNvSpPr>
          <p:nvPr/>
        </p:nvSpPr>
        <p:spPr bwMode="auto">
          <a:xfrm>
            <a:off x="3194050" y="31416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8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16. </a:t>
            </a:r>
            <a:r>
              <a:rPr kumimoji="0" lang="en-US" altLang="en-US" sz="2400">
                <a:solidFill>
                  <a:schemeClr val="tx1"/>
                </a:solidFill>
                <a:latin typeface="Century Gothic" pitchFamily="34" charset="0"/>
              </a:rPr>
              <a:t>value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61" name="Rectangle 21"/>
          <p:cNvSpPr>
            <a:spLocks noChangeAspect="1"/>
          </p:cNvSpPr>
          <p:nvPr/>
        </p:nvSpPr>
        <p:spPr bwMode="auto">
          <a:xfrm>
            <a:off x="250825" y="350043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17.</a:t>
            </a:r>
            <a:r>
              <a:rPr kumimoji="0" lang="zh-CN" altLang="en-US" sz="2300">
                <a:solidFill>
                  <a:schemeClr val="tx1"/>
                </a:solidFill>
                <a:latin typeface="黑体" pitchFamily="49" charset="-122"/>
                <a:ea typeface="黑体" pitchFamily="49" charset="-122"/>
              </a:rPr>
              <a:t>普卡</a:t>
            </a:r>
          </a:p>
        </p:txBody>
      </p:sp>
      <p:sp>
        <p:nvSpPr>
          <p:cNvPr id="1187862" name="Rectangle 22"/>
          <p:cNvSpPr>
            <a:spLocks noChangeAspect="1"/>
          </p:cNvSpPr>
          <p:nvPr/>
        </p:nvSpPr>
        <p:spPr bwMode="auto">
          <a:xfrm>
            <a:off x="3194050" y="35734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17. </a:t>
            </a:r>
            <a:r>
              <a:rPr kumimoji="0" lang="en-US" altLang="en-US" sz="2400">
                <a:solidFill>
                  <a:schemeClr val="tx1"/>
                </a:solidFill>
                <a:latin typeface="Century Gothic" pitchFamily="34" charset="0"/>
              </a:rPr>
              <a:t>classic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63" name="Rectangle 23"/>
          <p:cNvSpPr>
            <a:spLocks noChangeAspect="1"/>
          </p:cNvSpPr>
          <p:nvPr/>
        </p:nvSpPr>
        <p:spPr bwMode="auto">
          <a:xfrm>
            <a:off x="250825" y="4005263"/>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18.</a:t>
            </a:r>
            <a:r>
              <a:rPr kumimoji="0" lang="zh-CN" altLang="en-US" sz="2300">
                <a:solidFill>
                  <a:schemeClr val="tx1"/>
                </a:solidFill>
                <a:latin typeface="黑体" pitchFamily="49" charset="-122"/>
                <a:ea typeface="黑体" pitchFamily="49" charset="-122"/>
              </a:rPr>
              <a:t>联名卡</a:t>
            </a:r>
          </a:p>
        </p:txBody>
      </p:sp>
      <p:sp>
        <p:nvSpPr>
          <p:cNvPr id="1187864" name="Rectangle 24"/>
          <p:cNvSpPr>
            <a:spLocks noChangeAspect="1"/>
          </p:cNvSpPr>
          <p:nvPr/>
        </p:nvSpPr>
        <p:spPr bwMode="auto">
          <a:xfrm>
            <a:off x="3194050" y="40052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18. </a:t>
            </a:r>
            <a:r>
              <a:rPr kumimoji="0" lang="en-US" altLang="en-US" sz="2400">
                <a:solidFill>
                  <a:schemeClr val="tx1"/>
                </a:solidFill>
                <a:latin typeface="Century Gothic" pitchFamily="34" charset="0"/>
              </a:rPr>
              <a:t>co-branded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65" name="Rectangle 25"/>
          <p:cNvSpPr>
            <a:spLocks noChangeAspect="1"/>
          </p:cNvSpPr>
          <p:nvPr/>
        </p:nvSpPr>
        <p:spPr bwMode="auto">
          <a:xfrm>
            <a:off x="250825" y="4437063"/>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19.</a:t>
            </a:r>
            <a:r>
              <a:rPr kumimoji="0" lang="zh-CN" altLang="en-US" sz="2300">
                <a:solidFill>
                  <a:schemeClr val="tx1"/>
                </a:solidFill>
                <a:latin typeface="黑体" pitchFamily="49" charset="-122"/>
                <a:ea typeface="黑体" pitchFamily="49" charset="-122"/>
              </a:rPr>
              <a:t>附属卡</a:t>
            </a:r>
          </a:p>
        </p:txBody>
      </p:sp>
      <p:sp>
        <p:nvSpPr>
          <p:cNvPr id="1187866" name="Rectangle 26"/>
          <p:cNvSpPr>
            <a:spLocks noChangeAspect="1"/>
          </p:cNvSpPr>
          <p:nvPr/>
        </p:nvSpPr>
        <p:spPr bwMode="auto">
          <a:xfrm>
            <a:off x="3194050" y="44370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19. </a:t>
            </a:r>
            <a:r>
              <a:rPr kumimoji="0" lang="en-US" altLang="en-US" sz="2400">
                <a:solidFill>
                  <a:schemeClr val="tx1"/>
                </a:solidFill>
                <a:latin typeface="Century Gothic" pitchFamily="34" charset="0"/>
              </a:rPr>
              <a:t>supplementary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67" name="Rectangle 27"/>
          <p:cNvSpPr>
            <a:spLocks noChangeAspect="1"/>
          </p:cNvSpPr>
          <p:nvPr/>
        </p:nvSpPr>
        <p:spPr bwMode="auto">
          <a:xfrm>
            <a:off x="250825" y="4941888"/>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dirty="0" smtClean="0">
                <a:solidFill>
                  <a:schemeClr val="tx1"/>
                </a:solidFill>
                <a:latin typeface="黑体" pitchFamily="49" charset="-122"/>
                <a:ea typeface="黑体" pitchFamily="49" charset="-122"/>
              </a:rPr>
              <a:t>20.</a:t>
            </a:r>
            <a:r>
              <a:rPr kumimoji="0" lang="zh-CN" altLang="en-US" sz="2300" dirty="0" smtClean="0">
                <a:solidFill>
                  <a:schemeClr val="tx1"/>
                </a:solidFill>
                <a:latin typeface="黑体" pitchFamily="49" charset="-122"/>
                <a:ea typeface="黑体" pitchFamily="49" charset="-122"/>
              </a:rPr>
              <a:t>借记卡</a:t>
            </a:r>
            <a:endParaRPr kumimoji="0" lang="zh-CN" altLang="en-US" sz="2300" dirty="0">
              <a:solidFill>
                <a:schemeClr val="tx1"/>
              </a:solidFill>
              <a:latin typeface="黑体" pitchFamily="49" charset="-122"/>
              <a:ea typeface="黑体" pitchFamily="49" charset="-122"/>
            </a:endParaRPr>
          </a:p>
        </p:txBody>
      </p:sp>
      <p:sp>
        <p:nvSpPr>
          <p:cNvPr id="1187868" name="Rectangle 28"/>
          <p:cNvSpPr>
            <a:spLocks noChangeAspect="1"/>
          </p:cNvSpPr>
          <p:nvPr/>
        </p:nvSpPr>
        <p:spPr bwMode="auto">
          <a:xfrm>
            <a:off x="3265488" y="4941888"/>
            <a:ext cx="390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dirty="0">
                <a:solidFill>
                  <a:schemeClr val="tx1"/>
                </a:solidFill>
                <a:latin typeface="Century Gothic" pitchFamily="34" charset="0"/>
              </a:rPr>
              <a:t>20. </a:t>
            </a:r>
            <a:r>
              <a:rPr kumimoji="0" lang="en-US" altLang="en-US" sz="2400" dirty="0">
                <a:solidFill>
                  <a:schemeClr val="tx1"/>
                </a:solidFill>
                <a:latin typeface="Century Gothic" pitchFamily="34" charset="0"/>
              </a:rPr>
              <a:t>debit card</a:t>
            </a:r>
            <a:r>
              <a:rPr kumimoji="0" lang="en-US" altLang="en-US" b="1" dirty="0">
                <a:solidFill>
                  <a:schemeClr val="tx1"/>
                </a:solidFill>
                <a:latin typeface="Century Gothic" pitchFamily="34" charset="0"/>
              </a:rPr>
              <a:t> </a:t>
            </a:r>
            <a:endParaRPr kumimoji="0" lang="en-US" altLang="zh-CN" b="1" dirty="0">
              <a:solidFill>
                <a:schemeClr val="tx1"/>
              </a:solidFill>
              <a:latin typeface="Century Gothic" pitchFamily="34" charset="0"/>
            </a:endParaRPr>
          </a:p>
        </p:txBody>
      </p:sp>
      <p:sp>
        <p:nvSpPr>
          <p:cNvPr id="1187869" name="Rectangle 29"/>
          <p:cNvSpPr>
            <a:spLocks noChangeAspect="1"/>
          </p:cNvSpPr>
          <p:nvPr/>
        </p:nvSpPr>
        <p:spPr bwMode="auto">
          <a:xfrm>
            <a:off x="250825" y="5445125"/>
            <a:ext cx="25209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21.</a:t>
            </a:r>
            <a:r>
              <a:rPr kumimoji="0" lang="zh-CN" altLang="en-US" sz="2300">
                <a:solidFill>
                  <a:schemeClr val="tx1"/>
                </a:solidFill>
                <a:latin typeface="黑体" pitchFamily="49" charset="-122"/>
                <a:ea typeface="黑体" pitchFamily="49" charset="-122"/>
              </a:rPr>
              <a:t>签帐卡</a:t>
            </a:r>
          </a:p>
        </p:txBody>
      </p:sp>
      <p:sp>
        <p:nvSpPr>
          <p:cNvPr id="1187870" name="Rectangle 30"/>
          <p:cNvSpPr>
            <a:spLocks noChangeAspect="1"/>
          </p:cNvSpPr>
          <p:nvPr/>
        </p:nvSpPr>
        <p:spPr bwMode="auto">
          <a:xfrm>
            <a:off x="3265488" y="5446713"/>
            <a:ext cx="46180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21. </a:t>
            </a:r>
            <a:r>
              <a:rPr kumimoji="0" lang="en-US" altLang="en-US" sz="2400">
                <a:solidFill>
                  <a:schemeClr val="tx1"/>
                </a:solidFill>
                <a:latin typeface="Century Gothic" pitchFamily="34" charset="0"/>
              </a:rPr>
              <a:t>charge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sp>
        <p:nvSpPr>
          <p:cNvPr id="1187874" name="Rectangle 34"/>
          <p:cNvSpPr>
            <a:spLocks noChangeAspect="1"/>
          </p:cNvSpPr>
          <p:nvPr/>
        </p:nvSpPr>
        <p:spPr bwMode="auto">
          <a:xfrm>
            <a:off x="250825" y="5878513"/>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a:solidFill>
                  <a:schemeClr val="tx1"/>
                </a:solidFill>
                <a:latin typeface="黑体" pitchFamily="49" charset="-122"/>
                <a:ea typeface="黑体" pitchFamily="49" charset="-122"/>
              </a:rPr>
              <a:t>22.</a:t>
            </a:r>
            <a:r>
              <a:rPr kumimoji="0" lang="zh-CN" altLang="en-US" sz="2300">
                <a:solidFill>
                  <a:schemeClr val="tx1"/>
                </a:solidFill>
                <a:latin typeface="黑体" pitchFamily="49" charset="-122"/>
                <a:ea typeface="黑体" pitchFamily="49" charset="-122"/>
              </a:rPr>
              <a:t>商务卡</a:t>
            </a:r>
          </a:p>
        </p:txBody>
      </p:sp>
      <p:sp>
        <p:nvSpPr>
          <p:cNvPr id="1187875" name="Rectangle 35"/>
          <p:cNvSpPr>
            <a:spLocks noChangeAspect="1"/>
          </p:cNvSpPr>
          <p:nvPr/>
        </p:nvSpPr>
        <p:spPr bwMode="auto">
          <a:xfrm>
            <a:off x="3265488" y="5880100"/>
            <a:ext cx="49069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a:solidFill>
                  <a:schemeClr val="tx1"/>
                </a:solidFill>
                <a:latin typeface="Century Gothic" pitchFamily="34" charset="0"/>
              </a:rPr>
              <a:t>21. </a:t>
            </a:r>
            <a:r>
              <a:rPr kumimoji="0" lang="en-US" altLang="en-US" sz="2400">
                <a:solidFill>
                  <a:schemeClr val="tx1"/>
                </a:solidFill>
                <a:latin typeface="Century Gothic" pitchFamily="34" charset="0"/>
              </a:rPr>
              <a:t>corporate card</a:t>
            </a:r>
            <a:r>
              <a:rPr kumimoji="0" lang="en-US" altLang="en-US" b="1">
                <a:solidFill>
                  <a:schemeClr val="tx1"/>
                </a:solidFill>
                <a:latin typeface="Century Gothic" pitchFamily="34" charset="0"/>
              </a:rPr>
              <a:t> </a:t>
            </a:r>
            <a:endParaRPr kumimoji="0" lang="en-US" altLang="zh-CN" b="1">
              <a:solidFill>
                <a:schemeClr val="tx1"/>
              </a:solidFill>
              <a:latin typeface="Century Gothic" pitchFamily="34" charset="0"/>
            </a:endParaRPr>
          </a:p>
        </p:txBody>
      </p:sp>
      <p:pic>
        <p:nvPicPr>
          <p:cNvPr id="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22" y="120921"/>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a:solidFill>
                  <a:srgbClr val="DDFFDD"/>
                </a:solidFill>
              </a:rPr>
              <a:t>Credit C</a:t>
            </a:r>
            <a:r>
              <a:rPr lang="en-US" altLang="zh-CN" sz="4800" b="1" dirty="0" smtClean="0">
                <a:solidFill>
                  <a:srgbClr val="DDFFDD"/>
                </a:solidFill>
              </a:rPr>
              <a:t>ard Terms</a:t>
            </a:r>
            <a:endParaRPr lang="zh-CN" altLang="en-US" sz="4800" b="1" dirty="0">
              <a:solidFill>
                <a:srgbClr val="DDFFDD"/>
              </a:solidFill>
            </a:endParaRPr>
          </a:p>
        </p:txBody>
      </p:sp>
    </p:spTree>
    <p:extLst>
      <p:ext uri="{BB962C8B-B14F-4D97-AF65-F5344CB8AC3E}">
        <p14:creationId xmlns:p14="http://schemas.microsoft.com/office/powerpoint/2010/main" val="362507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878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5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5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785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785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8786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786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786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786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786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878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187846"/>
                    </p:tgtEl>
                  </p:cond>
                </p:stCondLst>
                <p:endSync evt="end" delay="0">
                  <p:rtn val="all"/>
                </p:endSync>
                <p:childTnLst>
                  <p:par>
                    <p:cTn id="28" fill="hold" nodeType="clickPar">
                      <p:stCondLst>
                        <p:cond delay="0"/>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1187847">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1187847">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46"/>
                  </p:tgtEl>
                </p:cond>
              </p:nextCondLst>
            </p:seq>
            <p:seq concurrent="1" nextAc="seek">
              <p:cTn id="36" restart="whenNotActive" fill="hold" evtFilter="cancelBubble" nodeType="interactiveSeq">
                <p:stCondLst>
                  <p:cond evt="onClick" delay="0">
                    <p:tgtEl>
                      <p:spTgt spid="1187853"/>
                    </p:tgtEl>
                  </p:cond>
                </p:stCondLst>
                <p:endSync evt="end" delay="0">
                  <p:rtn val="all"/>
                </p:endSync>
                <p:childTnLst>
                  <p:par>
                    <p:cTn id="37" fill="hold" nodeType="clickPar">
                      <p:stCondLst>
                        <p:cond delay="0"/>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187854">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187854">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53"/>
                  </p:tgtEl>
                </p:cond>
              </p:nextCondLst>
            </p:seq>
            <p:seq concurrent="1" nextAc="seek">
              <p:cTn id="45" restart="whenNotActive" fill="hold" evtFilter="cancelBubble" nodeType="interactiveSeq">
                <p:stCondLst>
                  <p:cond evt="onClick" delay="0">
                    <p:tgtEl>
                      <p:spTgt spid="1187855"/>
                    </p:tgtEl>
                  </p:cond>
                </p:stCondLst>
                <p:endSync evt="end" delay="0">
                  <p:rtn val="all"/>
                </p:endSync>
                <p:childTnLst>
                  <p:par>
                    <p:cTn id="46" fill="hold" nodeType="clickPar">
                      <p:stCondLst>
                        <p:cond delay="0"/>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1187856">
                                            <p:txEl>
                                              <p:pRg st="0" end="0"/>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1187856">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55"/>
                  </p:tgtEl>
                </p:cond>
              </p:nextCondLst>
            </p:seq>
            <p:seq concurrent="1" nextAc="seek">
              <p:cTn id="54" restart="whenNotActive" fill="hold" evtFilter="cancelBubble" nodeType="interactiveSeq">
                <p:stCondLst>
                  <p:cond evt="onClick" delay="0">
                    <p:tgtEl>
                      <p:spTgt spid="1187857"/>
                    </p:tgtEl>
                  </p:cond>
                </p:stCondLst>
                <p:endSync evt="end" delay="0">
                  <p:rtn val="all"/>
                </p:endSync>
                <p:childTnLst>
                  <p:par>
                    <p:cTn id="55" fill="hold" nodeType="clickPar">
                      <p:stCondLst>
                        <p:cond delay="0"/>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87858">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118785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57"/>
                  </p:tgtEl>
                </p:cond>
              </p:nextCondLst>
            </p:seq>
            <p:seq concurrent="1" nextAc="seek">
              <p:cTn id="63" restart="whenNotActive" fill="hold" evtFilter="cancelBubble" nodeType="interactiveSeq">
                <p:stCondLst>
                  <p:cond evt="onClick" delay="0">
                    <p:tgtEl>
                      <p:spTgt spid="1187859"/>
                    </p:tgtEl>
                  </p:cond>
                </p:stCondLst>
                <p:endSync evt="end" delay="0">
                  <p:rtn val="all"/>
                </p:endSync>
                <p:childTnLst>
                  <p:par>
                    <p:cTn id="64" fill="hold" nodeType="clickPar">
                      <p:stCondLst>
                        <p:cond delay="0"/>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1187860">
                                            <p:txEl>
                                              <p:pRg st="0" end="0"/>
                                            </p:txEl>
                                          </p:spTgt>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xit" presetSubtype="0" fill="hold" nodeType="clickEffect">
                                  <p:stCondLst>
                                    <p:cond delay="0"/>
                                  </p:stCondLst>
                                  <p:childTnLst>
                                    <p:set>
                                      <p:cBhvr>
                                        <p:cTn id="71" dur="1" fill="hold">
                                          <p:stCondLst>
                                            <p:cond delay="0"/>
                                          </p:stCondLst>
                                        </p:cTn>
                                        <p:tgtEl>
                                          <p:spTgt spid="118786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59"/>
                  </p:tgtEl>
                </p:cond>
              </p:nextCondLst>
            </p:seq>
            <p:seq concurrent="1" nextAc="seek">
              <p:cTn id="72" restart="whenNotActive" fill="hold" evtFilter="cancelBubble" nodeType="interactiveSeq">
                <p:stCondLst>
                  <p:cond evt="onClick" delay="0">
                    <p:tgtEl>
                      <p:spTgt spid="1187861"/>
                    </p:tgtEl>
                  </p:cond>
                </p:stCondLst>
                <p:endSync evt="end" delay="0">
                  <p:rtn val="all"/>
                </p:endSync>
                <p:childTnLst>
                  <p:par>
                    <p:cTn id="73" fill="hold" nodeType="clickPar">
                      <p:stCondLst>
                        <p:cond delay="0"/>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1187862">
                                            <p:txEl>
                                              <p:pRg st="0" end="0"/>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xit" presetSubtype="0" fill="hold" nodeType="clickEffect">
                                  <p:stCondLst>
                                    <p:cond delay="0"/>
                                  </p:stCondLst>
                                  <p:childTnLst>
                                    <p:set>
                                      <p:cBhvr>
                                        <p:cTn id="80" dur="1" fill="hold">
                                          <p:stCondLst>
                                            <p:cond delay="0"/>
                                          </p:stCondLst>
                                        </p:cTn>
                                        <p:tgtEl>
                                          <p:spTgt spid="1187862">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61"/>
                  </p:tgtEl>
                </p:cond>
              </p:nextCondLst>
            </p:seq>
            <p:seq concurrent="1" nextAc="seek">
              <p:cTn id="81" restart="whenNotActive" fill="hold" evtFilter="cancelBubble" nodeType="interactiveSeq">
                <p:stCondLst>
                  <p:cond evt="onClick" delay="0">
                    <p:tgtEl>
                      <p:spTgt spid="1187863"/>
                    </p:tgtEl>
                  </p:cond>
                </p:stCondLst>
                <p:endSync evt="end" delay="0">
                  <p:rtn val="all"/>
                </p:endSync>
                <p:childTnLst>
                  <p:par>
                    <p:cTn id="82" fill="hold" nodeType="clickPar">
                      <p:stCondLst>
                        <p:cond delay="0"/>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0"/>
                                          </p:stCondLst>
                                        </p:cTn>
                                        <p:tgtEl>
                                          <p:spTgt spid="1187864">
                                            <p:txEl>
                                              <p:pRg st="0" end="0"/>
                                            </p:txEl>
                                          </p:spTgt>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nodeType="clickEffect">
                                  <p:stCondLst>
                                    <p:cond delay="0"/>
                                  </p:stCondLst>
                                  <p:childTnLst>
                                    <p:set>
                                      <p:cBhvr>
                                        <p:cTn id="89" dur="1" fill="hold">
                                          <p:stCondLst>
                                            <p:cond delay="0"/>
                                          </p:stCondLst>
                                        </p:cTn>
                                        <p:tgtEl>
                                          <p:spTgt spid="1187864">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63"/>
                  </p:tgtEl>
                </p:cond>
              </p:nextCondLst>
            </p:seq>
            <p:seq concurrent="1" nextAc="seek">
              <p:cTn id="90" restart="whenNotActive" fill="hold" evtFilter="cancelBubble" nodeType="interactiveSeq">
                <p:stCondLst>
                  <p:cond evt="onClick" delay="0">
                    <p:tgtEl>
                      <p:spTgt spid="1187865"/>
                    </p:tgtEl>
                  </p:cond>
                </p:stCondLst>
                <p:endSync evt="end" delay="0">
                  <p:rtn val="all"/>
                </p:endSync>
                <p:childTnLst>
                  <p:par>
                    <p:cTn id="91" fill="hold" nodeType="clickPar">
                      <p:stCondLst>
                        <p:cond delay="0"/>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187866">
                                            <p:txEl>
                                              <p:pRg st="0" end="0"/>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nodeType="clickEffect">
                                  <p:stCondLst>
                                    <p:cond delay="0"/>
                                  </p:stCondLst>
                                  <p:childTnLst>
                                    <p:set>
                                      <p:cBhvr>
                                        <p:cTn id="98" dur="1" fill="hold">
                                          <p:stCondLst>
                                            <p:cond delay="0"/>
                                          </p:stCondLst>
                                        </p:cTn>
                                        <p:tgtEl>
                                          <p:spTgt spid="1187866">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65"/>
                  </p:tgtEl>
                </p:cond>
              </p:nextCondLst>
            </p:seq>
            <p:seq concurrent="1" nextAc="seek">
              <p:cTn id="99" restart="whenNotActive" fill="hold" evtFilter="cancelBubble" nodeType="interactiveSeq">
                <p:stCondLst>
                  <p:cond evt="onClick" delay="0">
                    <p:tgtEl>
                      <p:spTgt spid="1187867"/>
                    </p:tgtEl>
                  </p:cond>
                </p:stCondLst>
                <p:endSync evt="end" delay="0">
                  <p:rtn val="all"/>
                </p:endSync>
                <p:childTnLst>
                  <p:par>
                    <p:cTn id="100" fill="hold" nodeType="clickPar">
                      <p:stCondLst>
                        <p:cond delay="0"/>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0"/>
                                          </p:stCondLst>
                                        </p:cTn>
                                        <p:tgtEl>
                                          <p:spTgt spid="1187868">
                                            <p:txEl>
                                              <p:pRg st="0" end="0"/>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xit" presetSubtype="0" fill="hold" nodeType="clickEffect">
                                  <p:stCondLst>
                                    <p:cond delay="0"/>
                                  </p:stCondLst>
                                  <p:childTnLst>
                                    <p:set>
                                      <p:cBhvr>
                                        <p:cTn id="107" dur="1" fill="hold">
                                          <p:stCondLst>
                                            <p:cond delay="0"/>
                                          </p:stCondLst>
                                        </p:cTn>
                                        <p:tgtEl>
                                          <p:spTgt spid="1187868">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67"/>
                  </p:tgtEl>
                </p:cond>
              </p:nextCondLst>
            </p:seq>
            <p:seq concurrent="1" nextAc="seek">
              <p:cTn id="108" restart="whenNotActive" fill="hold" evtFilter="cancelBubble" nodeType="interactiveSeq">
                <p:stCondLst>
                  <p:cond evt="onClick" delay="0">
                    <p:tgtEl>
                      <p:spTgt spid="1187869"/>
                    </p:tgtEl>
                  </p:cond>
                </p:stCondLst>
                <p:endSync evt="end" delay="0">
                  <p:rtn val="all"/>
                </p:endSync>
                <p:childTnLst>
                  <p:par>
                    <p:cTn id="109" fill="hold" nodeType="clickPar">
                      <p:stCondLst>
                        <p:cond delay="0"/>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0"/>
                                          </p:stCondLst>
                                        </p:cTn>
                                        <p:tgtEl>
                                          <p:spTgt spid="1187870">
                                            <p:txEl>
                                              <p:pRg st="0" end="0"/>
                                            </p:txEl>
                                          </p:spTgt>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1187870">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69"/>
                  </p:tgtEl>
                </p:cond>
              </p:nextCondLst>
            </p:seq>
            <p:seq concurrent="1" nextAc="seek">
              <p:cTn id="117" restart="whenNotActive" fill="hold" evtFilter="cancelBubble" nodeType="interactiveSeq">
                <p:stCondLst>
                  <p:cond evt="onClick" delay="0">
                    <p:tgtEl>
                      <p:spTgt spid="1187874"/>
                    </p:tgtEl>
                  </p:cond>
                </p:stCondLst>
                <p:endSync evt="end" delay="0">
                  <p:rtn val="all"/>
                </p:endSync>
                <p:childTnLst>
                  <p:par>
                    <p:cTn id="118" fill="hold" nodeType="clickPar">
                      <p:stCondLst>
                        <p:cond delay="0"/>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0"/>
                                          </p:stCondLst>
                                        </p:cTn>
                                        <p:tgtEl>
                                          <p:spTgt spid="1187875">
                                            <p:txEl>
                                              <p:pRg st="0" end="0"/>
                                            </p:txEl>
                                          </p:spTgt>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nodeType="clickEffect">
                                  <p:stCondLst>
                                    <p:cond delay="0"/>
                                  </p:stCondLst>
                                  <p:childTnLst>
                                    <p:set>
                                      <p:cBhvr>
                                        <p:cTn id="125" dur="1" fill="hold">
                                          <p:stCondLst>
                                            <p:cond delay="0"/>
                                          </p:stCondLst>
                                        </p:cTn>
                                        <p:tgtEl>
                                          <p:spTgt spid="1187875">
                                            <p:txEl>
                                              <p:pRg st="0" end="0"/>
                                            </p:txEl>
                                          </p:spTgt>
                                        </p:tgtEl>
                                        <p:attrNameLst>
                                          <p:attrName>style.visibility</p:attrName>
                                        </p:attrNameLst>
                                      </p:cBhvr>
                                      <p:to>
                                        <p:strVal val="hidden"/>
                                      </p:to>
                                    </p:set>
                                  </p:childTnLst>
                                </p:cTn>
                              </p:par>
                            </p:childTnLst>
                          </p:cTn>
                        </p:par>
                      </p:childTnLst>
                    </p:cTn>
                  </p:par>
                </p:childTnLst>
              </p:cTn>
              <p:nextCondLst>
                <p:cond evt="onClick" delay="0">
                  <p:tgtEl>
                    <p:spTgt spid="118787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4" name="Rectangle 14"/>
          <p:cNvSpPr>
            <a:spLocks noChangeArrowheads="1"/>
          </p:cNvSpPr>
          <p:nvPr/>
        </p:nvSpPr>
        <p:spPr bwMode="auto">
          <a:xfrm>
            <a:off x="683419" y="1385093"/>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b="1" dirty="0">
                <a:solidFill>
                  <a:schemeClr val="tx1"/>
                </a:solidFill>
                <a:latin typeface="Century Gothic" pitchFamily="34" charset="0"/>
              </a:rPr>
              <a:t>Listen to a recording &amp; complete the summary.</a:t>
            </a:r>
          </a:p>
        </p:txBody>
      </p:sp>
      <p:sp>
        <p:nvSpPr>
          <p:cNvPr id="14345" name="Rectangle 15"/>
          <p:cNvSpPr>
            <a:spLocks noChangeArrowheads="1"/>
          </p:cNvSpPr>
          <p:nvPr/>
        </p:nvSpPr>
        <p:spPr bwMode="auto">
          <a:xfrm>
            <a:off x="443741" y="1928813"/>
            <a:ext cx="8207375"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449263" algn="l"/>
              </a:tabLst>
              <a:defRPr kumimoji="1" sz="2800">
                <a:solidFill>
                  <a:schemeClr val="hlink"/>
                </a:solidFill>
                <a:latin typeface="Times New Roman" pitchFamily="18" charset="0"/>
                <a:ea typeface="宋体" pitchFamily="2" charset="-122"/>
              </a:defRPr>
            </a:lvl1pPr>
            <a:lvl2pPr marL="742950" indent="-285750" eaLnBrk="0" hangingPunct="0">
              <a:tabLst>
                <a:tab pos="449263" algn="l"/>
              </a:tabLst>
              <a:defRPr kumimoji="1" sz="2800">
                <a:solidFill>
                  <a:schemeClr val="hlink"/>
                </a:solidFill>
                <a:latin typeface="Times New Roman" pitchFamily="18" charset="0"/>
                <a:ea typeface="宋体" pitchFamily="2" charset="-122"/>
              </a:defRPr>
            </a:lvl2pPr>
            <a:lvl3pPr marL="1143000" indent="-228600" eaLnBrk="0" hangingPunct="0">
              <a:tabLst>
                <a:tab pos="449263" algn="l"/>
              </a:tabLst>
              <a:defRPr kumimoji="1" sz="2800">
                <a:solidFill>
                  <a:schemeClr val="hlink"/>
                </a:solidFill>
                <a:latin typeface="Times New Roman" pitchFamily="18" charset="0"/>
                <a:ea typeface="宋体" pitchFamily="2" charset="-122"/>
              </a:defRPr>
            </a:lvl3pPr>
            <a:lvl4pPr marL="1600200" indent="-228600" eaLnBrk="0" hangingPunct="0">
              <a:tabLst>
                <a:tab pos="449263" algn="l"/>
              </a:tabLst>
              <a:defRPr kumimoji="1" sz="2800">
                <a:solidFill>
                  <a:schemeClr val="hlink"/>
                </a:solidFill>
                <a:latin typeface="Times New Roman" pitchFamily="18" charset="0"/>
                <a:ea typeface="宋体" pitchFamily="2" charset="-122"/>
              </a:defRPr>
            </a:lvl4pPr>
            <a:lvl5pPr marL="2057400" indent="-228600" eaLnBrk="0" hangingPunct="0">
              <a:tabLst>
                <a:tab pos="449263"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9263" algn="l"/>
              </a:tabLst>
              <a:defRPr kumimoji="1" sz="2800">
                <a:solidFill>
                  <a:schemeClr val="hlink"/>
                </a:solidFill>
                <a:latin typeface="Times New Roman" pitchFamily="18" charset="0"/>
                <a:ea typeface="宋体" pitchFamily="2" charset="-122"/>
              </a:defRPr>
            </a:lvl9pPr>
          </a:lstStyle>
          <a:p>
            <a:pPr eaLnBrk="1" hangingPunct="1">
              <a:lnSpc>
                <a:spcPct val="115000"/>
              </a:lnSpc>
              <a:spcBef>
                <a:spcPct val="10000"/>
              </a:spcBef>
            </a:pPr>
            <a:r>
              <a:rPr lang="en-US" altLang="zh-CN" sz="2400" dirty="0">
                <a:solidFill>
                  <a:schemeClr val="tx1"/>
                </a:solidFill>
                <a:latin typeface="Century Gothic" pitchFamily="34" charset="0"/>
              </a:rPr>
              <a:t>       A credit card allows you to 1) ________ something immediately and then pay for the bill for at a 2) _______ date. Once a credit card has been issued, you can make purchases within the prescribed credit 3) _________. A credit card with a limit of $100.00 enables you to pay for up to 4) ________ worth of items. Every month, you will receive credit card 5) ___________ that lists the charges you have made. You have to pay your bill in full by the 6)  __________ date. Otherwise, you have to pay 7) __________ or a 8) _______ ________, which can be fairly high. </a:t>
            </a:r>
          </a:p>
        </p:txBody>
      </p:sp>
      <p:pic>
        <p:nvPicPr>
          <p:cNvPr id="14346" name="Picture 16">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448594"/>
            <a:ext cx="360363"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7665" name="Rectangle 17"/>
          <p:cNvSpPr>
            <a:spLocks noChangeArrowheads="1"/>
          </p:cNvSpPr>
          <p:nvPr/>
        </p:nvSpPr>
        <p:spPr bwMode="auto">
          <a:xfrm>
            <a:off x="611390" y="2821609"/>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en-US" sz="2400" b="1" dirty="0">
                <a:solidFill>
                  <a:srgbClr val="FF0000"/>
                </a:solidFill>
                <a:latin typeface="Century Gothic" pitchFamily="34" charset="0"/>
              </a:rPr>
              <a:t>later</a:t>
            </a:r>
            <a:endParaRPr kumimoji="0" lang="zh-CN" altLang="en-US" sz="2400" b="1" dirty="0">
              <a:solidFill>
                <a:srgbClr val="FF0000"/>
              </a:solidFill>
              <a:latin typeface="Century Gothic" pitchFamily="34" charset="0"/>
            </a:endParaRPr>
          </a:p>
        </p:txBody>
      </p:sp>
      <p:sp>
        <p:nvSpPr>
          <p:cNvPr id="1307666" name="Rectangle 18"/>
          <p:cNvSpPr>
            <a:spLocks noChangeArrowheads="1"/>
          </p:cNvSpPr>
          <p:nvPr/>
        </p:nvSpPr>
        <p:spPr bwMode="auto">
          <a:xfrm>
            <a:off x="982915" y="3623365"/>
            <a:ext cx="115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limit</a:t>
            </a:r>
            <a:endParaRPr kumimoji="0" lang="zh-CN" altLang="en-US" sz="2400" b="1" dirty="0">
              <a:solidFill>
                <a:srgbClr val="FF0000"/>
              </a:solidFill>
              <a:latin typeface="Century Gothic" pitchFamily="34" charset="0"/>
            </a:endParaRPr>
          </a:p>
        </p:txBody>
      </p:sp>
      <p:sp>
        <p:nvSpPr>
          <p:cNvPr id="1307667" name="Rectangle 19"/>
          <p:cNvSpPr>
            <a:spLocks noChangeArrowheads="1"/>
          </p:cNvSpPr>
          <p:nvPr/>
        </p:nvSpPr>
        <p:spPr bwMode="auto">
          <a:xfrm>
            <a:off x="5496150" y="1928813"/>
            <a:ext cx="1366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charge</a:t>
            </a:r>
            <a:endParaRPr kumimoji="0" lang="zh-CN" altLang="en-US" sz="2400" b="1" dirty="0">
              <a:solidFill>
                <a:srgbClr val="FF0000"/>
              </a:solidFill>
              <a:latin typeface="Century Gothic" pitchFamily="34" charset="0"/>
            </a:endParaRPr>
          </a:p>
        </p:txBody>
      </p:sp>
      <p:sp>
        <p:nvSpPr>
          <p:cNvPr id="1307668" name="Rectangle 20"/>
          <p:cNvSpPr>
            <a:spLocks noChangeArrowheads="1"/>
          </p:cNvSpPr>
          <p:nvPr/>
        </p:nvSpPr>
        <p:spPr bwMode="auto">
          <a:xfrm>
            <a:off x="432043" y="4881563"/>
            <a:ext cx="194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statements</a:t>
            </a:r>
            <a:endParaRPr kumimoji="0" lang="zh-CN" altLang="en-US" sz="2400" b="1" dirty="0">
              <a:solidFill>
                <a:srgbClr val="FF0000"/>
              </a:solidFill>
              <a:latin typeface="Century Gothic" pitchFamily="34" charset="0"/>
            </a:endParaRPr>
          </a:p>
        </p:txBody>
      </p:sp>
      <p:sp>
        <p:nvSpPr>
          <p:cNvPr id="1307669" name="Rectangle 21"/>
          <p:cNvSpPr>
            <a:spLocks noChangeArrowheads="1"/>
          </p:cNvSpPr>
          <p:nvPr/>
        </p:nvSpPr>
        <p:spPr bwMode="auto">
          <a:xfrm>
            <a:off x="4643438" y="4079461"/>
            <a:ext cx="2303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$100.00</a:t>
            </a:r>
            <a:endParaRPr kumimoji="0" lang="zh-CN" altLang="en-US" sz="2400" b="1" dirty="0">
              <a:solidFill>
                <a:srgbClr val="FF0000"/>
              </a:solidFill>
              <a:latin typeface="Century Gothic" pitchFamily="34" charset="0"/>
            </a:endParaRPr>
          </a:p>
        </p:txBody>
      </p:sp>
      <p:sp>
        <p:nvSpPr>
          <p:cNvPr id="1307670" name="Rectangle 22"/>
          <p:cNvSpPr>
            <a:spLocks noChangeArrowheads="1"/>
          </p:cNvSpPr>
          <p:nvPr/>
        </p:nvSpPr>
        <p:spPr bwMode="auto">
          <a:xfrm>
            <a:off x="6107337" y="53387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due</a:t>
            </a:r>
            <a:endParaRPr kumimoji="0" lang="zh-CN" altLang="en-US" sz="2400" b="1" dirty="0">
              <a:solidFill>
                <a:srgbClr val="FF0000"/>
              </a:solidFill>
              <a:latin typeface="Century Gothic" pitchFamily="34" charset="0"/>
            </a:endParaRPr>
          </a:p>
        </p:txBody>
      </p:sp>
      <p:sp>
        <p:nvSpPr>
          <p:cNvPr id="1307671" name="Rectangle 23"/>
          <p:cNvSpPr>
            <a:spLocks noChangeArrowheads="1"/>
          </p:cNvSpPr>
          <p:nvPr/>
        </p:nvSpPr>
        <p:spPr bwMode="auto">
          <a:xfrm>
            <a:off x="4823619" y="5721350"/>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interest</a:t>
            </a:r>
            <a:endParaRPr kumimoji="0" lang="zh-CN" altLang="en-US" sz="2400" b="1" dirty="0">
              <a:solidFill>
                <a:srgbClr val="FF0000"/>
              </a:solidFill>
              <a:latin typeface="Century Gothic" pitchFamily="34" charset="0"/>
            </a:endParaRPr>
          </a:p>
        </p:txBody>
      </p:sp>
      <p:sp>
        <p:nvSpPr>
          <p:cNvPr id="1307672" name="Rectangle 24"/>
          <p:cNvSpPr>
            <a:spLocks noChangeArrowheads="1"/>
          </p:cNvSpPr>
          <p:nvPr/>
        </p:nvSpPr>
        <p:spPr bwMode="auto">
          <a:xfrm>
            <a:off x="114232" y="6178274"/>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2400" b="1" dirty="0">
                <a:solidFill>
                  <a:srgbClr val="FF0000"/>
                </a:solidFill>
                <a:latin typeface="Century Gothic" pitchFamily="34" charset="0"/>
              </a:rPr>
              <a:t>finance</a:t>
            </a:r>
            <a:r>
              <a:rPr kumimoji="0" lang="en-US" altLang="zh-CN" sz="2400" dirty="0">
                <a:solidFill>
                  <a:srgbClr val="FF0000"/>
                </a:solidFill>
                <a:latin typeface="Century Gothic" pitchFamily="34" charset="0"/>
              </a:rPr>
              <a:t> </a:t>
            </a:r>
            <a:r>
              <a:rPr kumimoji="0" lang="en-US" altLang="zh-CN" sz="2400" b="1" dirty="0">
                <a:solidFill>
                  <a:srgbClr val="FF0000"/>
                </a:solidFill>
                <a:latin typeface="Century Gothic" pitchFamily="34" charset="0"/>
              </a:rPr>
              <a:t>charge</a:t>
            </a:r>
            <a:endParaRPr kumimoji="0" lang="zh-CN" altLang="en-US" sz="2400" b="1" dirty="0">
              <a:solidFill>
                <a:srgbClr val="FF0000"/>
              </a:solidFill>
              <a:latin typeface="Century Gothic" pitchFamily="34" charset="0"/>
            </a:endParaRPr>
          </a:p>
        </p:txBody>
      </p:sp>
      <p:pic>
        <p:nvPicPr>
          <p:cNvPr id="2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smtClean="0">
                <a:solidFill>
                  <a:srgbClr val="DDFFDD"/>
                </a:solidFill>
              </a:rPr>
              <a:t>Warm-up</a:t>
            </a:r>
            <a:endParaRPr lang="zh-CN" altLang="en-US" sz="4800" b="1" dirty="0">
              <a:solidFill>
                <a:srgbClr val="DDFFDD"/>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0775296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76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76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76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76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076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076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0767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076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7665" grpId="0"/>
      <p:bldP spid="1307666" grpId="0"/>
      <p:bldP spid="1307667" grpId="0"/>
      <p:bldP spid="1307668" grpId="0"/>
      <p:bldP spid="1307669" grpId="0"/>
      <p:bldP spid="1307670" grpId="0"/>
      <p:bldP spid="1307671" grpId="0"/>
      <p:bldP spid="1307672"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70" name="Picture 45" descr="credit-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2924944"/>
            <a:ext cx="296862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5" name="Rectangle 5"/>
          <p:cNvSpPr>
            <a:spLocks noGrp="1"/>
          </p:cNvSpPr>
          <p:nvPr>
            <p:ph type="title"/>
          </p:nvPr>
        </p:nvSpPr>
        <p:spPr>
          <a:xfrm>
            <a:off x="288821" y="1205880"/>
            <a:ext cx="8229600" cy="1143000"/>
          </a:xfrm>
        </p:spPr>
        <p:txBody>
          <a:bodyPr>
            <a:normAutofit/>
          </a:bodyPr>
          <a:lstStyle/>
          <a:p>
            <a:pPr eaLnBrk="1" hangingPunct="1"/>
            <a:r>
              <a:rPr lang="en-US" altLang="zh-CN" sz="4000" b="1" dirty="0" smtClean="0"/>
              <a:t>Views on credit cards</a:t>
            </a:r>
          </a:p>
        </p:txBody>
      </p:sp>
      <p:sp>
        <p:nvSpPr>
          <p:cNvPr id="15367" name="Rectangle 15"/>
          <p:cNvSpPr>
            <a:spLocks noChangeArrowheads="1"/>
          </p:cNvSpPr>
          <p:nvPr/>
        </p:nvSpPr>
        <p:spPr bwMode="auto">
          <a:xfrm>
            <a:off x="497059" y="2089835"/>
            <a:ext cx="83518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spcBef>
                <a:spcPct val="10000"/>
              </a:spcBef>
            </a:pPr>
            <a:r>
              <a:rPr lang="en-US" altLang="zh-CN" b="1" dirty="0">
                <a:solidFill>
                  <a:schemeClr val="tx1"/>
                </a:solidFill>
                <a:latin typeface="Century Gothic" pitchFamily="34" charset="0"/>
              </a:rPr>
              <a:t>   </a:t>
            </a:r>
            <a:r>
              <a:rPr lang="en-US" altLang="zh-CN" b="1" dirty="0">
                <a:solidFill>
                  <a:schemeClr val="tx1"/>
                </a:solidFill>
                <a:cs typeface="Times New Roman" panose="02020603050405020304" pitchFamily="18" charset="0"/>
              </a:rPr>
              <a:t>Watch a video clip and discuss the questions in groups.</a:t>
            </a:r>
          </a:p>
        </p:txBody>
      </p:sp>
      <p:sp>
        <p:nvSpPr>
          <p:cNvPr id="15368" name="Rectangle 31"/>
          <p:cNvSpPr>
            <a:spLocks noChangeArrowheads="1"/>
          </p:cNvSpPr>
          <p:nvPr/>
        </p:nvSpPr>
        <p:spPr bwMode="auto">
          <a:xfrm>
            <a:off x="323850" y="2996952"/>
            <a:ext cx="5976342"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tabLst>
                <a:tab pos="363538" algn="l"/>
              </a:tabLst>
              <a:defRPr kumimoji="1" sz="2800">
                <a:solidFill>
                  <a:schemeClr val="hlink"/>
                </a:solidFill>
                <a:latin typeface="Times New Roman" pitchFamily="18" charset="0"/>
                <a:ea typeface="宋体" pitchFamily="2" charset="-122"/>
              </a:defRPr>
            </a:lvl1pPr>
            <a:lvl2pPr marL="742950" indent="-285750" eaLnBrk="0" hangingPunct="0">
              <a:tabLst>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9pPr>
          </a:lstStyle>
          <a:p>
            <a:pPr eaLnBrk="1" hangingPunct="1">
              <a:lnSpc>
                <a:spcPct val="115000"/>
              </a:lnSpc>
              <a:spcBef>
                <a:spcPct val="15000"/>
              </a:spcBef>
              <a:buFontTx/>
              <a:buAutoNum type="arabicPeriod"/>
            </a:pPr>
            <a:r>
              <a:rPr lang="en-US" altLang="zh-CN" sz="2400" dirty="0">
                <a:solidFill>
                  <a:schemeClr val="tx1"/>
                </a:solidFill>
                <a:cs typeface="Times New Roman" panose="02020603050405020304" pitchFamily="18" charset="0"/>
              </a:rPr>
              <a:t>What are the advantages of having a credit card</a:t>
            </a:r>
            <a:r>
              <a:rPr lang="en-US" altLang="zh-CN" sz="2400" dirty="0">
                <a:solidFill>
                  <a:schemeClr val="tx1"/>
                </a:solidFill>
                <a:ea typeface="Arial Unicode MS" pitchFamily="34" charset="-122"/>
                <a:cs typeface="Times New Roman" panose="02020603050405020304" pitchFamily="18" charset="0"/>
              </a:rPr>
              <a:t>?</a:t>
            </a:r>
          </a:p>
          <a:p>
            <a:pPr eaLnBrk="1" hangingPunct="1">
              <a:lnSpc>
                <a:spcPct val="115000"/>
              </a:lnSpc>
              <a:spcBef>
                <a:spcPct val="15000"/>
              </a:spcBef>
              <a:buFont typeface="Wingdings" pitchFamily="2" charset="2"/>
              <a:buNone/>
            </a:pPr>
            <a:r>
              <a:rPr lang="en-US" altLang="zh-CN" sz="2400" dirty="0">
                <a:solidFill>
                  <a:schemeClr val="tx1"/>
                </a:solidFill>
                <a:cs typeface="Times New Roman" panose="02020603050405020304" pitchFamily="18" charset="0"/>
              </a:rPr>
              <a:t>2. What sort of customers do the credit card companies hate</a:t>
            </a:r>
            <a:r>
              <a:rPr lang="en-US" altLang="zh-CN" sz="2400" dirty="0">
                <a:solidFill>
                  <a:schemeClr val="tx1"/>
                </a:solidFill>
                <a:ea typeface="Arial Unicode MS" pitchFamily="34" charset="-122"/>
                <a:cs typeface="Times New Roman" panose="02020603050405020304" pitchFamily="18" charset="0"/>
              </a:rPr>
              <a:t>?</a:t>
            </a:r>
            <a:r>
              <a:rPr lang="en-US" altLang="zh-CN" sz="2400" dirty="0">
                <a:solidFill>
                  <a:schemeClr val="tx1"/>
                </a:solidFill>
                <a:cs typeface="Times New Roman" panose="02020603050405020304" pitchFamily="18" charset="0"/>
              </a:rPr>
              <a:t> </a:t>
            </a:r>
          </a:p>
          <a:p>
            <a:pPr eaLnBrk="1" hangingPunct="1">
              <a:lnSpc>
                <a:spcPct val="115000"/>
              </a:lnSpc>
              <a:spcBef>
                <a:spcPct val="15000"/>
              </a:spcBef>
              <a:buFont typeface="Wingdings" pitchFamily="2" charset="2"/>
              <a:buNone/>
            </a:pPr>
            <a:r>
              <a:rPr lang="en-US" altLang="zh-CN" sz="2400" dirty="0">
                <a:solidFill>
                  <a:schemeClr val="tx1"/>
                </a:solidFill>
                <a:cs typeface="Times New Roman" panose="02020603050405020304" pitchFamily="18" charset="0"/>
              </a:rPr>
              <a:t>3. What are good customers for credit card companies</a:t>
            </a:r>
            <a:r>
              <a:rPr lang="en-US" altLang="zh-CN" sz="2400" dirty="0">
                <a:solidFill>
                  <a:schemeClr val="tx1"/>
                </a:solidFill>
                <a:ea typeface="Arial Unicode MS" pitchFamily="34" charset="-122"/>
                <a:cs typeface="Times New Roman" panose="02020603050405020304" pitchFamily="18" charset="0"/>
              </a:rPr>
              <a:t>?</a:t>
            </a:r>
            <a:r>
              <a:rPr lang="en-US" altLang="zh-CN" sz="2400" dirty="0">
                <a:solidFill>
                  <a:schemeClr val="tx1"/>
                </a:solidFill>
                <a:cs typeface="Times New Roman" panose="02020603050405020304" pitchFamily="18" charset="0"/>
              </a:rPr>
              <a:t> </a:t>
            </a:r>
          </a:p>
          <a:p>
            <a:pPr eaLnBrk="1" hangingPunct="1">
              <a:lnSpc>
                <a:spcPct val="115000"/>
              </a:lnSpc>
              <a:spcBef>
                <a:spcPct val="15000"/>
              </a:spcBef>
              <a:buFont typeface="Wingdings" pitchFamily="2" charset="2"/>
              <a:buNone/>
            </a:pPr>
            <a:r>
              <a:rPr lang="en-US" altLang="zh-CN" sz="2400" dirty="0">
                <a:solidFill>
                  <a:schemeClr val="tx1"/>
                </a:solidFill>
                <a:cs typeface="Times New Roman" panose="02020603050405020304" pitchFamily="18" charset="0"/>
              </a:rPr>
              <a:t>4. How do credit card companies make profits</a:t>
            </a:r>
            <a:r>
              <a:rPr lang="en-US" altLang="zh-CN" sz="2400" dirty="0">
                <a:solidFill>
                  <a:schemeClr val="tx1"/>
                </a:solidFill>
                <a:ea typeface="Arial Unicode MS" pitchFamily="34" charset="-122"/>
                <a:cs typeface="Times New Roman" panose="02020603050405020304" pitchFamily="18" charset="0"/>
              </a:rPr>
              <a:t>?</a:t>
            </a:r>
          </a:p>
          <a:p>
            <a:pPr eaLnBrk="1" hangingPunct="1">
              <a:lnSpc>
                <a:spcPct val="115000"/>
              </a:lnSpc>
              <a:spcBef>
                <a:spcPct val="15000"/>
              </a:spcBef>
              <a:buFont typeface="Wingdings" pitchFamily="2" charset="2"/>
              <a:buNone/>
            </a:pPr>
            <a:r>
              <a:rPr lang="en-US" altLang="zh-CN" sz="2400" dirty="0">
                <a:solidFill>
                  <a:schemeClr val="tx1"/>
                </a:solidFill>
                <a:cs typeface="Times New Roman" panose="02020603050405020304" pitchFamily="18" charset="0"/>
              </a:rPr>
              <a:t>5. What are the dangers of having a credit card</a:t>
            </a:r>
            <a:r>
              <a:rPr lang="en-US" altLang="zh-CN" sz="2400" dirty="0">
                <a:solidFill>
                  <a:schemeClr val="tx1"/>
                </a:solidFill>
                <a:ea typeface="Arial Unicode MS" pitchFamily="34" charset="-122"/>
                <a:cs typeface="Times New Roman" panose="02020603050405020304" pitchFamily="18" charset="0"/>
              </a:rPr>
              <a:t>?</a:t>
            </a:r>
          </a:p>
        </p:txBody>
      </p:sp>
      <p:grpSp>
        <p:nvGrpSpPr>
          <p:cNvPr id="15371" name="Group 49"/>
          <p:cNvGrpSpPr>
            <a:grpSpLocks/>
          </p:cNvGrpSpPr>
          <p:nvPr/>
        </p:nvGrpSpPr>
        <p:grpSpPr bwMode="auto">
          <a:xfrm>
            <a:off x="1865457" y="2636590"/>
            <a:ext cx="488950" cy="360362"/>
            <a:chOff x="2789" y="2160"/>
            <a:chExt cx="318" cy="227"/>
          </a:xfrm>
        </p:grpSpPr>
        <p:pic>
          <p:nvPicPr>
            <p:cNvPr id="15373" name="Picture 50" descr="3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1">
              <a:hlinkClick r:id="rId6" action="ppaction://hlinksldjump"/>
            </p:cNvPr>
            <p:cNvSpPr txBox="1">
              <a:spLocks noChangeArrowheads="1"/>
            </p:cNvSpPr>
            <p:nvPr/>
          </p:nvSpPr>
          <p:spPr bwMode="auto">
            <a:xfrm rot="-489851">
              <a:off x="2789" y="2204"/>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hlink"/>
                  </a:solidFill>
                  <a:latin typeface="Times New Roman" pitchFamily="18" charset="0"/>
                  <a:ea typeface="宋体" pitchFamily="2" charset="-122"/>
                </a:defRPr>
              </a:lvl1pPr>
              <a:lvl2pPr marL="742950" indent="-285750" eaLnBrk="0" hangingPunct="0">
                <a:defRPr kumimoji="1" sz="2800">
                  <a:solidFill>
                    <a:schemeClr val="hlink"/>
                  </a:solidFill>
                  <a:latin typeface="Times New Roman" pitchFamily="18" charset="0"/>
                  <a:ea typeface="宋体" pitchFamily="2" charset="-122"/>
                </a:defRPr>
              </a:lvl2pPr>
              <a:lvl3pPr marL="1143000" indent="-228600" eaLnBrk="0" hangingPunct="0">
                <a:defRPr kumimoji="1" sz="2800">
                  <a:solidFill>
                    <a:schemeClr val="hlink"/>
                  </a:solidFill>
                  <a:latin typeface="Times New Roman" pitchFamily="18" charset="0"/>
                  <a:ea typeface="宋体" pitchFamily="2" charset="-122"/>
                </a:defRPr>
              </a:lvl3pPr>
              <a:lvl4pPr marL="1600200" indent="-228600" eaLnBrk="0" hangingPunct="0">
                <a:defRPr kumimoji="1" sz="2800">
                  <a:solidFill>
                    <a:schemeClr val="hlink"/>
                  </a:solidFill>
                  <a:latin typeface="Times New Roman" pitchFamily="18" charset="0"/>
                  <a:ea typeface="宋体" pitchFamily="2" charset="-122"/>
                </a:defRPr>
              </a:lvl4pPr>
              <a:lvl5pPr marL="2057400" indent="-228600" eaLnBrk="0" hangingPunct="0">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a:solidFill>
                    <a:schemeClr val="hlink"/>
                  </a:solidFill>
                  <a:latin typeface="Times New Roman" pitchFamily="18" charset="0"/>
                  <a:ea typeface="宋体" pitchFamily="2" charset="-122"/>
                </a:defRPr>
              </a:lvl9pPr>
            </a:lstStyle>
            <a:p>
              <a:pPr eaLnBrk="1" hangingPunct="1"/>
              <a:r>
                <a:rPr kumimoji="0" lang="en-US" altLang="zh-CN" sz="1000" b="1" dirty="0">
                  <a:solidFill>
                    <a:srgbClr val="009999"/>
                  </a:solidFill>
                  <a:latin typeface="Arial" pitchFamily="34" charset="0"/>
                </a:rPr>
                <a:t>click</a:t>
              </a:r>
            </a:p>
          </p:txBody>
        </p:sp>
      </p:grpSp>
      <p:pic>
        <p:nvPicPr>
          <p:cNvPr id="15372" name="Picture 52" descr="video">
            <a:hlinkClick r:id="rId7" action="ppaction://hlinkfil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190130"/>
            <a:ext cx="431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Warm-up</a:t>
            </a:r>
            <a:endParaRPr lang="zh-CN" altLang="en-US" sz="4800" b="1" dirty="0">
              <a:solidFill>
                <a:srgbClr val="DDFFDD"/>
              </a:solidFill>
            </a:endParaRPr>
          </a:p>
        </p:txBody>
      </p:sp>
    </p:spTree>
    <p:extLst>
      <p:ext uri="{BB962C8B-B14F-4D97-AF65-F5344CB8AC3E}">
        <p14:creationId xmlns:p14="http://schemas.microsoft.com/office/powerpoint/2010/main" val="2711679865"/>
      </p:ext>
    </p:extLst>
  </p:cSld>
  <p:clrMapOvr>
    <a:masterClrMapping/>
  </p:clrMapOvr>
  <p:transition>
    <p:split orient="vert"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1446"/>
            <a:ext cx="8712968"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9244" name="Rectangle 12"/>
          <p:cNvSpPr>
            <a:spLocks noChangeArrowheads="1"/>
          </p:cNvSpPr>
          <p:nvPr/>
        </p:nvSpPr>
        <p:spPr bwMode="auto">
          <a:xfrm>
            <a:off x="281159" y="1412776"/>
            <a:ext cx="842486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3538" algn="l"/>
              </a:tabLst>
              <a:defRPr kumimoji="1" sz="2800">
                <a:solidFill>
                  <a:schemeClr val="hlink"/>
                </a:solidFill>
                <a:latin typeface="Times New Roman" pitchFamily="18" charset="0"/>
                <a:ea typeface="宋体" pitchFamily="2" charset="-122"/>
              </a:defRPr>
            </a:lvl1pPr>
            <a:lvl2pPr marL="800100" indent="-342900" eaLnBrk="0" hangingPunct="0">
              <a:tabLst>
                <a:tab pos="363538" algn="l"/>
              </a:tabLst>
              <a:defRPr kumimoji="1" sz="2800">
                <a:solidFill>
                  <a:schemeClr val="hlink"/>
                </a:solidFill>
                <a:latin typeface="Times New Roman" pitchFamily="18" charset="0"/>
                <a:ea typeface="宋体" pitchFamily="2" charset="-122"/>
              </a:defRPr>
            </a:lvl2pPr>
            <a:lvl3pPr marL="1143000" indent="-228600" eaLnBrk="0" hangingPunct="0">
              <a:tabLst>
                <a:tab pos="363538" algn="l"/>
              </a:tabLst>
              <a:defRPr kumimoji="1" sz="2800">
                <a:solidFill>
                  <a:schemeClr val="hlink"/>
                </a:solidFill>
                <a:latin typeface="Times New Roman" pitchFamily="18" charset="0"/>
                <a:ea typeface="宋体" pitchFamily="2" charset="-122"/>
              </a:defRPr>
            </a:lvl3pPr>
            <a:lvl4pPr marL="1600200" indent="-228600" eaLnBrk="0" hangingPunct="0">
              <a:tabLst>
                <a:tab pos="363538" algn="l"/>
              </a:tabLst>
              <a:defRPr kumimoji="1" sz="2800">
                <a:solidFill>
                  <a:schemeClr val="hlink"/>
                </a:solidFill>
                <a:latin typeface="Times New Roman" pitchFamily="18" charset="0"/>
                <a:ea typeface="宋体" pitchFamily="2" charset="-122"/>
              </a:defRPr>
            </a:lvl4pPr>
            <a:lvl5pPr marL="2057400" indent="-228600" eaLnBrk="0" hangingPunct="0">
              <a:tabLst>
                <a:tab pos="363538" algn="l"/>
              </a:tabLst>
              <a:defRPr kumimoji="1" sz="2800">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3538" algn="l"/>
              </a:tabLst>
              <a:defRPr kumimoji="1" sz="2800">
                <a:solidFill>
                  <a:schemeClr val="hlink"/>
                </a:solidFill>
                <a:latin typeface="Times New Roman" pitchFamily="18" charset="0"/>
                <a:ea typeface="宋体" pitchFamily="2" charset="-122"/>
              </a:defRPr>
            </a:lvl9pPr>
          </a:lstStyle>
          <a:p>
            <a:pPr eaLnBrk="1" hangingPunct="1">
              <a:lnSpc>
                <a:spcPct val="110000"/>
              </a:lnSpc>
              <a:spcBef>
                <a:spcPct val="10000"/>
              </a:spcBef>
              <a:buFontTx/>
              <a:buAutoNum type="arabicPeriod"/>
            </a:pPr>
            <a:r>
              <a:rPr lang="en-US" altLang="zh-CN" sz="2400" dirty="0">
                <a:solidFill>
                  <a:schemeClr val="tx1"/>
                </a:solidFill>
                <a:latin typeface="Century Gothic" pitchFamily="34" charset="0"/>
              </a:rPr>
              <a:t>What are the advantages of having a credit card</a:t>
            </a:r>
            <a:r>
              <a:rPr lang="en-US" altLang="zh-CN" sz="2400" dirty="0">
                <a:solidFill>
                  <a:schemeClr val="tx1"/>
                </a:solidFill>
                <a:latin typeface="Arial Unicode MS" pitchFamily="34" charset="-122"/>
                <a:ea typeface="Arial Unicode MS" pitchFamily="34" charset="-122"/>
                <a:cs typeface="Arial Unicode MS" pitchFamily="34" charset="-122"/>
              </a:rPr>
              <a:t>?</a:t>
            </a:r>
          </a:p>
          <a:p>
            <a:pPr lvl="1" eaLnBrk="1" hangingPunct="1">
              <a:lnSpc>
                <a:spcPct val="110000"/>
              </a:lnSpc>
              <a:spcBef>
                <a:spcPct val="10000"/>
              </a:spcBef>
              <a:buFont typeface="Wingdings" pitchFamily="2" charset="2"/>
              <a:buChar char="l"/>
            </a:pPr>
            <a:r>
              <a:rPr kumimoji="0" lang="en-US" altLang="zh-CN" sz="2400" dirty="0" smtClean="0">
                <a:solidFill>
                  <a:srgbClr val="0066CC"/>
                </a:solidFill>
                <a:latin typeface="Century Gothic" pitchFamily="34" charset="0"/>
                <a:cs typeface="Times New Roman" pitchFamily="18" charset="0"/>
              </a:rPr>
              <a:t>You </a:t>
            </a:r>
            <a:r>
              <a:rPr kumimoji="0" lang="en-US" altLang="zh-CN" sz="2400" dirty="0">
                <a:solidFill>
                  <a:srgbClr val="0066CC"/>
                </a:solidFill>
                <a:latin typeface="Century Gothic" pitchFamily="34" charset="0"/>
                <a:cs typeface="Times New Roman" pitchFamily="18" charset="0"/>
              </a:rPr>
              <a:t>can pay for goods and services without using cash or a </a:t>
            </a:r>
            <a:r>
              <a:rPr kumimoji="0" lang="en-US" altLang="zh-CN" sz="2400" dirty="0" err="1">
                <a:solidFill>
                  <a:srgbClr val="0066CC"/>
                </a:solidFill>
                <a:latin typeface="Century Gothic" pitchFamily="34" charset="0"/>
                <a:cs typeface="Times New Roman" pitchFamily="18" charset="0"/>
              </a:rPr>
              <a:t>cheque</a:t>
            </a:r>
            <a:r>
              <a:rPr kumimoji="0" lang="en-US" altLang="zh-CN" sz="2400" dirty="0">
                <a:solidFill>
                  <a:srgbClr val="0066CC"/>
                </a:solidFill>
                <a:latin typeface="Century Gothic" pitchFamily="34" charset="0"/>
                <a:cs typeface="Times New Roman" pitchFamily="18" charset="0"/>
              </a:rPr>
              <a:t> which means that you only need to carry one card around with you.</a:t>
            </a:r>
          </a:p>
          <a:p>
            <a:pPr lvl="1" eaLnBrk="1" hangingPunct="1">
              <a:lnSpc>
                <a:spcPct val="110000"/>
              </a:lnSpc>
              <a:spcBef>
                <a:spcPct val="10000"/>
              </a:spcBef>
              <a:buFont typeface="Wingdings" pitchFamily="2" charset="2"/>
              <a:buChar char="l"/>
            </a:pPr>
            <a:r>
              <a:rPr kumimoji="0" lang="en-US" altLang="zh-CN" sz="2400" dirty="0">
                <a:solidFill>
                  <a:srgbClr val="0066CC"/>
                </a:solidFill>
                <a:latin typeface="Century Gothic" pitchFamily="34" charset="0"/>
                <a:cs typeface="Times New Roman" pitchFamily="18" charset="0"/>
              </a:rPr>
              <a:t>You can spend more than you have.</a:t>
            </a:r>
          </a:p>
          <a:p>
            <a:pPr eaLnBrk="1" hangingPunct="1">
              <a:lnSpc>
                <a:spcPct val="110000"/>
              </a:lnSpc>
              <a:spcBef>
                <a:spcPct val="10000"/>
              </a:spcBef>
              <a:buFont typeface="Wingdings" pitchFamily="2" charset="2"/>
              <a:buNone/>
            </a:pPr>
            <a:r>
              <a:rPr lang="en-US" altLang="zh-CN" sz="2400" dirty="0">
                <a:solidFill>
                  <a:schemeClr val="tx1"/>
                </a:solidFill>
                <a:latin typeface="Century Gothic" pitchFamily="34" charset="0"/>
              </a:rPr>
              <a:t>2. Which sort of customers do the credit card companies hate</a:t>
            </a:r>
            <a:r>
              <a:rPr lang="en-US" altLang="zh-CN" sz="2400" dirty="0">
                <a:solidFill>
                  <a:schemeClr val="tx1"/>
                </a:solidFill>
                <a:latin typeface="Arial Unicode MS" pitchFamily="34" charset="-122"/>
                <a:ea typeface="Arial Unicode MS" pitchFamily="34" charset="-122"/>
                <a:cs typeface="Arial Unicode MS" pitchFamily="34" charset="-122"/>
              </a:rPr>
              <a:t>? </a:t>
            </a:r>
          </a:p>
          <a:p>
            <a:pPr eaLnBrk="1" hangingPunct="1">
              <a:lnSpc>
                <a:spcPct val="110000"/>
              </a:lnSpc>
              <a:spcBef>
                <a:spcPct val="10000"/>
              </a:spcBef>
              <a:buFont typeface="Wingdings" pitchFamily="2" charset="2"/>
              <a:buNone/>
            </a:pPr>
            <a:r>
              <a:rPr lang="en-US" altLang="zh-CN" sz="2400" dirty="0">
                <a:solidFill>
                  <a:schemeClr val="tx1"/>
                </a:solidFill>
                <a:latin typeface="Century Gothic" pitchFamily="34" charset="0"/>
              </a:rPr>
              <a:t>	</a:t>
            </a:r>
            <a:r>
              <a:rPr kumimoji="0" lang="en-US" altLang="zh-CN" sz="2400" dirty="0">
                <a:solidFill>
                  <a:srgbClr val="0066CC"/>
                </a:solidFill>
                <a:latin typeface="Century Gothic" pitchFamily="34" charset="0"/>
                <a:cs typeface="Times New Roman" pitchFamily="18" charset="0"/>
              </a:rPr>
              <a:t>people who pay off their bills on time</a:t>
            </a:r>
          </a:p>
          <a:p>
            <a:pPr eaLnBrk="1" hangingPunct="1">
              <a:lnSpc>
                <a:spcPct val="110000"/>
              </a:lnSpc>
              <a:spcBef>
                <a:spcPct val="10000"/>
              </a:spcBef>
              <a:buFont typeface="Wingdings" pitchFamily="2" charset="2"/>
              <a:buNone/>
            </a:pPr>
            <a:r>
              <a:rPr lang="en-US" altLang="zh-CN" sz="2400" dirty="0">
                <a:solidFill>
                  <a:schemeClr val="tx1"/>
                </a:solidFill>
                <a:latin typeface="Century Gothic" pitchFamily="34" charset="0"/>
              </a:rPr>
              <a:t>3. What are good customers for credit card companies</a:t>
            </a:r>
            <a:r>
              <a:rPr lang="en-US" altLang="zh-CN" sz="2400" dirty="0">
                <a:solidFill>
                  <a:schemeClr val="tx1"/>
                </a:solidFill>
                <a:latin typeface="Arial Unicode MS" pitchFamily="34" charset="-122"/>
                <a:ea typeface="Arial Unicode MS" pitchFamily="34" charset="-122"/>
                <a:cs typeface="Arial Unicode MS" pitchFamily="34" charset="-122"/>
              </a:rPr>
              <a:t>?</a:t>
            </a:r>
            <a:r>
              <a:rPr lang="en-US" altLang="zh-CN" sz="2400" dirty="0">
                <a:solidFill>
                  <a:schemeClr val="tx1"/>
                </a:solidFill>
                <a:latin typeface="Century Gothic" pitchFamily="34" charset="0"/>
              </a:rPr>
              <a:t> </a:t>
            </a:r>
          </a:p>
          <a:p>
            <a:pPr eaLnBrk="1" hangingPunct="1">
              <a:lnSpc>
                <a:spcPct val="110000"/>
              </a:lnSpc>
              <a:spcBef>
                <a:spcPct val="10000"/>
              </a:spcBef>
            </a:pPr>
            <a:r>
              <a:rPr lang="en-US" altLang="zh-CN" sz="2400" dirty="0">
                <a:solidFill>
                  <a:schemeClr val="tx1"/>
                </a:solidFill>
                <a:latin typeface="Century Gothic" pitchFamily="34" charset="0"/>
              </a:rPr>
              <a:t>	</a:t>
            </a:r>
            <a:r>
              <a:rPr kumimoji="0" lang="en-US" altLang="zh-CN" sz="2400" dirty="0">
                <a:solidFill>
                  <a:srgbClr val="0066CC"/>
                </a:solidFill>
                <a:latin typeface="Century Gothic" pitchFamily="34" charset="0"/>
                <a:cs typeface="Times New Roman" pitchFamily="18" charset="0"/>
              </a:rPr>
              <a:t>people who don’t pay off their credit card debts</a:t>
            </a:r>
          </a:p>
          <a:p>
            <a:pPr eaLnBrk="1" hangingPunct="1">
              <a:lnSpc>
                <a:spcPct val="110000"/>
              </a:lnSpc>
              <a:spcBef>
                <a:spcPct val="10000"/>
              </a:spcBef>
            </a:pPr>
            <a:r>
              <a:rPr lang="en-US" altLang="zh-CN" sz="2400" dirty="0">
                <a:solidFill>
                  <a:schemeClr val="tx1"/>
                </a:solidFill>
                <a:latin typeface="Century Gothic" pitchFamily="34" charset="0"/>
              </a:rPr>
              <a:t>4. How do credit card companies make profits</a:t>
            </a:r>
            <a:r>
              <a:rPr lang="en-US" altLang="zh-CN" sz="2400" dirty="0">
                <a:solidFill>
                  <a:schemeClr val="tx1"/>
                </a:solidFill>
                <a:latin typeface="Arial Unicode MS" pitchFamily="34" charset="-122"/>
                <a:ea typeface="Arial Unicode MS" pitchFamily="34" charset="-122"/>
                <a:cs typeface="Arial Unicode MS" pitchFamily="34" charset="-122"/>
              </a:rPr>
              <a:t>?</a:t>
            </a:r>
          </a:p>
          <a:p>
            <a:pPr eaLnBrk="1" hangingPunct="1">
              <a:lnSpc>
                <a:spcPct val="110000"/>
              </a:lnSpc>
              <a:spcBef>
                <a:spcPct val="10000"/>
              </a:spcBef>
            </a:pPr>
            <a:r>
              <a:rPr lang="en-US" altLang="zh-CN" sz="2400" dirty="0">
                <a:solidFill>
                  <a:schemeClr val="tx1"/>
                </a:solidFill>
                <a:latin typeface="Century Gothic" pitchFamily="34" charset="0"/>
              </a:rPr>
              <a:t>	</a:t>
            </a:r>
            <a:r>
              <a:rPr kumimoji="0" lang="en-US" altLang="zh-CN" sz="2400" dirty="0">
                <a:solidFill>
                  <a:srgbClr val="0066CC"/>
                </a:solidFill>
                <a:latin typeface="Century Gothic" pitchFamily="34" charset="0"/>
                <a:cs typeface="Times New Roman" pitchFamily="18" charset="0"/>
              </a:rPr>
              <a:t>charging interest rates</a:t>
            </a:r>
            <a:r>
              <a:rPr lang="en-US" altLang="zh-CN" sz="2400" dirty="0">
                <a:solidFill>
                  <a:schemeClr val="tx2"/>
                </a:solidFill>
                <a:latin typeface="Century Gothic" pitchFamily="34" charset="0"/>
              </a:rPr>
              <a:t> </a:t>
            </a: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59" y="131446"/>
            <a:ext cx="1440160" cy="1137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标题 2"/>
          <p:cNvSpPr txBox="1">
            <a:spLocks/>
          </p:cNvSpPr>
          <p:nvPr/>
        </p:nvSpPr>
        <p:spPr>
          <a:xfrm>
            <a:off x="1969617" y="131446"/>
            <a:ext cx="677909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4800" b="1" dirty="0" smtClean="0">
                <a:solidFill>
                  <a:srgbClr val="DDFFDD"/>
                </a:solidFill>
              </a:rPr>
              <a:t>Warm-up</a:t>
            </a:r>
            <a:endParaRPr lang="zh-CN" altLang="en-US" sz="4800" b="1" dirty="0">
              <a:solidFill>
                <a:srgbClr val="DDFFDD"/>
              </a:solidFill>
            </a:endParaRP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9357356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1924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1924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1924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1924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192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5406</TotalTime>
  <Words>4753</Words>
  <Application>Microsoft Office PowerPoint</Application>
  <PresentationFormat>全屏显示(4:3)</PresentationFormat>
  <Paragraphs>663</Paragraphs>
  <Slides>68</Slides>
  <Notes>50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68</vt:i4>
      </vt:variant>
    </vt:vector>
  </HeadingPairs>
  <TitlesOfParts>
    <vt:vector size="87" baseType="lpstr">
      <vt:lpstr>Arial Unicode MS</vt:lpstr>
      <vt:lpstr>TimesNewRomanPSMT</vt:lpstr>
      <vt:lpstr>黑体</vt:lpstr>
      <vt:lpstr>宋体</vt:lpstr>
      <vt:lpstr>宋体 (正文)</vt:lpstr>
      <vt:lpstr>Arial</vt:lpstr>
      <vt:lpstr>Arial Black</vt:lpstr>
      <vt:lpstr>Bookman Old Style</vt:lpstr>
      <vt:lpstr>Broadway</vt:lpstr>
      <vt:lpstr>Calibri</vt:lpstr>
      <vt:lpstr>Cambria</vt:lpstr>
      <vt:lpstr>Cambria Math</vt:lpstr>
      <vt:lpstr>Century</vt:lpstr>
      <vt:lpstr>Century Gothic</vt:lpstr>
      <vt:lpstr>Century Schoolbook</vt:lpstr>
      <vt:lpstr>Tahoma</vt:lpstr>
      <vt:lpstr>Times New Roman</vt:lpstr>
      <vt:lpstr>Wingdings</vt:lpstr>
      <vt:lpstr>Office 主题</vt:lpstr>
      <vt:lpstr>PowerPoint 演示文稿</vt:lpstr>
      <vt:lpstr>Warm-up</vt:lpstr>
      <vt:lpstr>Warm-up</vt:lpstr>
      <vt:lpstr>Warm-up</vt:lpstr>
      <vt:lpstr>PowerPoint 演示文稿</vt:lpstr>
      <vt:lpstr>Warm-up</vt:lpstr>
      <vt:lpstr>PowerPoint 演示文稿</vt:lpstr>
      <vt:lpstr>Views on credit cards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Summarising</vt:lpstr>
      <vt:lpstr>Summarising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exclusive</vt:lpstr>
      <vt:lpstr>PowerPoint 演示文稿</vt:lpstr>
      <vt:lpstr>PowerPoint 演示文稿</vt:lpstr>
      <vt:lpstr>distinctive</vt:lpstr>
      <vt:lpstr>prone</vt:lpstr>
      <vt:lpstr>PowerPoint 演示文稿</vt:lpstr>
      <vt:lpstr>PowerPoint 演示文稿</vt:lpstr>
      <vt:lpstr>PowerPoint 演示文稿</vt:lpstr>
      <vt:lpstr>Correspondence n.</vt:lpstr>
      <vt:lpstr>omit</vt:lpstr>
      <vt:lpstr> restraint</vt:lpstr>
      <vt:lpstr>economical</vt:lpstr>
      <vt:lpstr>PowerPoint 演示文稿</vt:lpstr>
      <vt:lpstr> publicity</vt:lpstr>
      <vt:lpstr> deceive</vt:lpstr>
      <vt:lpstr>in full</vt:lpstr>
      <vt:lpstr>It transpired that</vt:lpstr>
      <vt:lpstr>subject to </vt:lpstr>
      <vt:lpstr>PowerPoint 演示文稿</vt:lpstr>
      <vt:lpstr>into/out of the red</vt:lpstr>
      <vt:lpstr>PowerPoint 演示文稿</vt:lpstr>
      <vt:lpstr>go from bad to worse</vt:lpstr>
      <vt:lpstr>PowerPoint 演示文稿</vt:lpstr>
      <vt:lpstr>lay out</vt:lpstr>
      <vt:lpstr>PowerPoint 演示文稿</vt:lpstr>
      <vt:lpstr>PowerPoint 演示文稿</vt:lpstr>
      <vt:lpstr>PowerPoint 演示文稿</vt:lpstr>
      <vt:lpstr>Reading credit cards</vt:lpstr>
      <vt:lpstr>PowerPoint 演示文稿</vt:lpstr>
      <vt:lpstr>PowerPoint 演示文稿</vt:lpstr>
      <vt:lpstr> Credit card terms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dc:title>
  <dc:creator>apple-7</dc:creator>
  <cp:lastModifiedBy>user2</cp:lastModifiedBy>
  <cp:revision>147</cp:revision>
  <dcterms:created xsi:type="dcterms:W3CDTF">2017-04-21T14:47:00Z</dcterms:created>
  <dcterms:modified xsi:type="dcterms:W3CDTF">2021-06-25T16:15:22Z</dcterms:modified>
</cp:coreProperties>
</file>